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</p:sldIdLst>
  <p:sldSz cx="9144000" cy="6858000" type="letter"/>
  <p:notesSz cx="6950075" cy="9236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4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5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7F68C-4F72-40D7-85CE-D1EB2E79011D}" type="datetimeFigureOut">
              <a:rPr lang="en-US" smtClean="0"/>
              <a:t>6/25/2026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BD701-8FDD-4C64-9A4A-B566B2A6800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5179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7F68C-4F72-40D7-85CE-D1EB2E79011D}" type="datetimeFigureOut">
              <a:rPr lang="en-US" smtClean="0"/>
              <a:t>6/25/2026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BD701-8FDD-4C64-9A4A-B566B2A6800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737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7F68C-4F72-40D7-85CE-D1EB2E79011D}" type="datetimeFigureOut">
              <a:rPr lang="en-US" smtClean="0"/>
              <a:t>6/25/2026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BD701-8FDD-4C64-9A4A-B566B2A6800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1312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7F68C-4F72-40D7-85CE-D1EB2E79011D}" type="datetimeFigureOut">
              <a:rPr lang="en-US" smtClean="0"/>
              <a:t>6/25/2026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BD701-8FDD-4C64-9A4A-B566B2A6800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365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7F68C-4F72-40D7-85CE-D1EB2E79011D}" type="datetimeFigureOut">
              <a:rPr lang="en-US" smtClean="0"/>
              <a:t>6/25/2026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BD701-8FDD-4C64-9A4A-B566B2A6800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807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7F68C-4F72-40D7-85CE-D1EB2E79011D}" type="datetimeFigureOut">
              <a:rPr lang="en-US" smtClean="0"/>
              <a:t>6/25/2026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BD701-8FDD-4C64-9A4A-B566B2A6800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402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7F68C-4F72-40D7-85CE-D1EB2E79011D}" type="datetimeFigureOut">
              <a:rPr lang="en-US" smtClean="0"/>
              <a:t>6/25/2026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BD701-8FDD-4C64-9A4A-B566B2A6800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5123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7F68C-4F72-40D7-85CE-D1EB2E79011D}" type="datetimeFigureOut">
              <a:rPr lang="en-US" smtClean="0"/>
              <a:t>6/25/2026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BD701-8FDD-4C64-9A4A-B566B2A6800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351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7F68C-4F72-40D7-85CE-D1EB2E79011D}" type="datetimeFigureOut">
              <a:rPr lang="en-US" smtClean="0"/>
              <a:t>6/25/2026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BD701-8FDD-4C64-9A4A-B566B2A6800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9019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7F68C-4F72-40D7-85CE-D1EB2E79011D}" type="datetimeFigureOut">
              <a:rPr lang="en-US" smtClean="0"/>
              <a:t>6/25/2026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BD701-8FDD-4C64-9A4A-B566B2A6800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58331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7F68C-4F72-40D7-85CE-D1EB2E79011D}" type="datetimeFigureOut">
              <a:rPr lang="en-US" smtClean="0"/>
              <a:t>6/25/2026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BD701-8FDD-4C64-9A4A-B566B2A6800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4364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77F68C-4F72-40D7-85CE-D1EB2E79011D}" type="datetimeFigureOut">
              <a:rPr lang="en-US" smtClean="0"/>
              <a:t>6/25/2026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ABD701-8FDD-4C64-9A4A-B566B2A6800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325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36BA9FDD-DE21-BFB1-AE5F-9B8FB25D5A55}"/>
              </a:ext>
            </a:extLst>
          </p:cNvPr>
          <p:cNvGrpSpPr/>
          <p:nvPr/>
        </p:nvGrpSpPr>
        <p:grpSpPr>
          <a:xfrm>
            <a:off x="-6832793" y="-1621386"/>
            <a:ext cx="18824265" cy="8479386"/>
            <a:chOff x="-6832793" y="-1621386"/>
            <a:chExt cx="18824265" cy="8479386"/>
          </a:xfrm>
        </p:grpSpPr>
        <p:grpSp>
          <p:nvGrpSpPr>
            <p:cNvPr id="459" name="Group 458">
              <a:extLst>
                <a:ext uri="{FF2B5EF4-FFF2-40B4-BE49-F238E27FC236}">
                  <a16:creationId xmlns:a16="http://schemas.microsoft.com/office/drawing/2014/main" id="{2EBAC71B-026F-3754-23D9-DC5B7DF7D2D6}"/>
                </a:ext>
              </a:extLst>
            </p:cNvPr>
            <p:cNvGrpSpPr/>
            <p:nvPr/>
          </p:nvGrpSpPr>
          <p:grpSpPr>
            <a:xfrm>
              <a:off x="-6832793" y="-1621386"/>
              <a:ext cx="18824265" cy="8479386"/>
              <a:chOff x="-6832793" y="-1621386"/>
              <a:chExt cx="18824265" cy="8479386"/>
            </a:xfrm>
          </p:grpSpPr>
          <p:grpSp>
            <p:nvGrpSpPr>
              <p:cNvPr id="482" name="Group 481">
                <a:extLst>
                  <a:ext uri="{FF2B5EF4-FFF2-40B4-BE49-F238E27FC236}">
                    <a16:creationId xmlns:a16="http://schemas.microsoft.com/office/drawing/2014/main" id="{D4E48466-9AE3-9D14-4ABA-C6CD66EE2ED8}"/>
                  </a:ext>
                </a:extLst>
              </p:cNvPr>
              <p:cNvGrpSpPr/>
              <p:nvPr/>
            </p:nvGrpSpPr>
            <p:grpSpPr>
              <a:xfrm>
                <a:off x="-6832793" y="-1621386"/>
                <a:ext cx="18824265" cy="8479386"/>
                <a:chOff x="-6784666" y="-1164186"/>
                <a:chExt cx="18824265" cy="8479386"/>
              </a:xfrm>
            </p:grpSpPr>
            <p:grpSp>
              <p:nvGrpSpPr>
                <p:cNvPr id="457" name="Group 456">
                  <a:extLst>
                    <a:ext uri="{FF2B5EF4-FFF2-40B4-BE49-F238E27FC236}">
                      <a16:creationId xmlns:a16="http://schemas.microsoft.com/office/drawing/2014/main" id="{28FD4BD0-2B24-932B-477C-68AEE3B7CD7A}"/>
                    </a:ext>
                  </a:extLst>
                </p:cNvPr>
                <p:cNvGrpSpPr/>
                <p:nvPr/>
              </p:nvGrpSpPr>
              <p:grpSpPr>
                <a:xfrm>
                  <a:off x="-6784666" y="-1164186"/>
                  <a:ext cx="18824265" cy="8479386"/>
                  <a:chOff x="-6784666" y="-1164186"/>
                  <a:chExt cx="18824265" cy="8479386"/>
                </a:xfrm>
              </p:grpSpPr>
              <p:grpSp>
                <p:nvGrpSpPr>
                  <p:cNvPr id="56" name="Group 55">
                    <a:extLst>
                      <a:ext uri="{FF2B5EF4-FFF2-40B4-BE49-F238E27FC236}">
                        <a16:creationId xmlns:a16="http://schemas.microsoft.com/office/drawing/2014/main" id="{BCE5025F-C0E7-1E18-7920-3ED5559B0EF3}"/>
                      </a:ext>
                    </a:extLst>
                  </p:cNvPr>
                  <p:cNvGrpSpPr/>
                  <p:nvPr/>
                </p:nvGrpSpPr>
                <p:grpSpPr>
                  <a:xfrm>
                    <a:off x="-6784666" y="-1164186"/>
                    <a:ext cx="18824265" cy="8479386"/>
                    <a:chOff x="-6784666" y="-1164186"/>
                    <a:chExt cx="18824265" cy="8479386"/>
                  </a:xfrm>
                </p:grpSpPr>
                <p:cxnSp>
                  <p:nvCxnSpPr>
                    <p:cNvPr id="24" name="Straight Arrow Connector 23">
                      <a:extLst>
                        <a:ext uri="{FF2B5EF4-FFF2-40B4-BE49-F238E27FC236}">
                          <a16:creationId xmlns:a16="http://schemas.microsoft.com/office/drawing/2014/main" id="{771423EF-F757-12A5-331F-2C5055BA9134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3131229" y="5977820"/>
                      <a:ext cx="243081" cy="0"/>
                    </a:xfrm>
                    <a:prstGeom prst="straightConnector1">
                      <a:avLst/>
                    </a:prstGeom>
                    <a:noFill/>
                    <a:ln>
                      <a:solidFill>
                        <a:schemeClr val="tx1"/>
                      </a:solidFill>
                      <a:headEnd type="none" w="med" len="med"/>
                      <a:tailEnd type="non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473" name="Group 472">
                      <a:extLst>
                        <a:ext uri="{FF2B5EF4-FFF2-40B4-BE49-F238E27FC236}">
                          <a16:creationId xmlns:a16="http://schemas.microsoft.com/office/drawing/2014/main" id="{EA021A4E-B4DD-EB91-527B-BA1064C33A2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-6784666" y="-1164186"/>
                      <a:ext cx="18824265" cy="8479386"/>
                      <a:chOff x="-6231212" y="-923554"/>
                      <a:chExt cx="18523615" cy="8179132"/>
                    </a:xfrm>
                  </p:grpSpPr>
                  <p:grpSp>
                    <p:nvGrpSpPr>
                      <p:cNvPr id="468" name="Group 467">
                        <a:extLst>
                          <a:ext uri="{FF2B5EF4-FFF2-40B4-BE49-F238E27FC236}">
                            <a16:creationId xmlns:a16="http://schemas.microsoft.com/office/drawing/2014/main" id="{8A268009-6F81-D6AE-F460-C68C8844E6C0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-6231212" y="-923554"/>
                        <a:ext cx="18523615" cy="8179132"/>
                        <a:chOff x="-6231212" y="-923554"/>
                        <a:chExt cx="18523615" cy="8179132"/>
                      </a:xfrm>
                    </p:grpSpPr>
                    <p:grpSp>
                      <p:nvGrpSpPr>
                        <p:cNvPr id="30" name="Group 29">
                          <a:extLst>
                            <a:ext uri="{FF2B5EF4-FFF2-40B4-BE49-F238E27FC236}">
                              <a16:creationId xmlns:a16="http://schemas.microsoft.com/office/drawing/2014/main" id="{49D9D03F-15F9-4A1F-1D62-C9E3B8701E7F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-6231212" y="-923554"/>
                          <a:ext cx="18523615" cy="8179132"/>
                          <a:chOff x="-7525980" y="-1535060"/>
                          <a:chExt cx="22907575" cy="9756220"/>
                        </a:xfrm>
                      </p:grpSpPr>
                      <p:grpSp>
                        <p:nvGrpSpPr>
                          <p:cNvPr id="21" name="Group 20">
                            <a:extLst>
                              <a:ext uri="{FF2B5EF4-FFF2-40B4-BE49-F238E27FC236}">
                                <a16:creationId xmlns:a16="http://schemas.microsoft.com/office/drawing/2014/main" id="{658DFF86-BBCC-A1CA-B6B6-292D0DF1BDAB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-7525980" y="-1535060"/>
                            <a:ext cx="22907575" cy="9756220"/>
                            <a:chOff x="-7459305" y="-1525535"/>
                            <a:chExt cx="22907575" cy="9756220"/>
                          </a:xfrm>
                        </p:grpSpPr>
                        <p:grpSp>
                          <p:nvGrpSpPr>
                            <p:cNvPr id="10" name="Group 9">
                              <a:extLst>
                                <a:ext uri="{FF2B5EF4-FFF2-40B4-BE49-F238E27FC236}">
                                  <a16:creationId xmlns:a16="http://schemas.microsoft.com/office/drawing/2014/main" id="{6D8D60FE-CC7E-CC0E-FA3E-34E754A91BB5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-7459305" y="-1525535"/>
                              <a:ext cx="22907575" cy="9756220"/>
                              <a:chOff x="-6198828" y="-1620785"/>
                              <a:chExt cx="22907575" cy="9756220"/>
                            </a:xfrm>
                          </p:grpSpPr>
                          <p:grpSp>
                            <p:nvGrpSpPr>
                              <p:cNvPr id="440" name="Group 439">
                                <a:extLst>
                                  <a:ext uri="{FF2B5EF4-FFF2-40B4-BE49-F238E27FC236}">
                                    <a16:creationId xmlns:a16="http://schemas.microsoft.com/office/drawing/2014/main" id="{928FE5A3-E07A-2D7C-5F79-5C6AD71CE716}"/>
                                  </a:ext>
                                </a:extLst>
                              </p:cNvPr>
                              <p:cNvGrpSpPr/>
                              <p:nvPr/>
                            </p:nvGrpSpPr>
                            <p:grpSpPr>
                              <a:xfrm>
                                <a:off x="-6198828" y="-1620785"/>
                                <a:ext cx="22907575" cy="9756220"/>
                                <a:chOff x="-8689806" y="1132"/>
                                <a:chExt cx="22907575" cy="9756220"/>
                              </a:xfrm>
                            </p:grpSpPr>
                            <p:grpSp>
                              <p:nvGrpSpPr>
                                <p:cNvPr id="373" name="Group 372">
                                  <a:extLst>
                                    <a:ext uri="{FF2B5EF4-FFF2-40B4-BE49-F238E27FC236}">
                                      <a16:creationId xmlns:a16="http://schemas.microsoft.com/office/drawing/2014/main" id="{82A1CF83-3F09-DA50-6A3A-1F5DD9133F5E}"/>
                                    </a:ext>
                                  </a:extLst>
                                </p:cNvPr>
                                <p:cNvGrpSpPr/>
                                <p:nvPr/>
                              </p:nvGrpSpPr>
                              <p:grpSpPr>
                                <a:xfrm>
                                  <a:off x="-8689806" y="1132"/>
                                  <a:ext cx="22907575" cy="9756220"/>
                                  <a:chOff x="-8692091" y="1132"/>
                                  <a:chExt cx="22961714" cy="9756220"/>
                                </a:xfrm>
                              </p:grpSpPr>
                              <p:grpSp>
                                <p:nvGrpSpPr>
                                  <p:cNvPr id="337" name="Group 336">
                                    <a:extLst>
                                      <a:ext uri="{FF2B5EF4-FFF2-40B4-BE49-F238E27FC236}">
                                        <a16:creationId xmlns:a16="http://schemas.microsoft.com/office/drawing/2014/main" id="{AEFD1F20-CD73-3F17-1929-7BE6D0C3D1CE}"/>
                                      </a:ext>
                                    </a:extLst>
                                  </p:cNvPr>
                                  <p:cNvGrpSpPr/>
                                  <p:nvPr/>
                                </p:nvGrpSpPr>
                                <p:grpSpPr>
                                  <a:xfrm>
                                    <a:off x="-8692091" y="1132"/>
                                    <a:ext cx="22961714" cy="9756220"/>
                                    <a:chOff x="-8692091" y="1132"/>
                                    <a:chExt cx="22961714" cy="9756220"/>
                                  </a:xfrm>
                                </p:grpSpPr>
                                <p:grpSp>
                                  <p:nvGrpSpPr>
                                    <p:cNvPr id="243" name="Group 242">
                                      <a:extLst>
                                        <a:ext uri="{FF2B5EF4-FFF2-40B4-BE49-F238E27FC236}">
                                          <a16:creationId xmlns:a16="http://schemas.microsoft.com/office/drawing/2014/main" id="{E05C2A99-81E5-8F62-A7AE-B0F0FC8AAC40}"/>
                                        </a:ext>
                                      </a:extLst>
                                    </p:cNvPr>
                                    <p:cNvGrpSpPr/>
                                    <p:nvPr/>
                                  </p:nvGrpSpPr>
                                  <p:grpSpPr>
                                    <a:xfrm>
                                      <a:off x="-8692091" y="1132"/>
                                      <a:ext cx="22961714" cy="9756220"/>
                                      <a:chOff x="-8757936" y="-363477"/>
                                      <a:chExt cx="22961714" cy="9756220"/>
                                    </a:xfrm>
                                  </p:grpSpPr>
                                  <p:grpSp>
                                    <p:nvGrpSpPr>
                                      <p:cNvPr id="137" name="Group 136">
                                        <a:extLst>
                                          <a:ext uri="{FF2B5EF4-FFF2-40B4-BE49-F238E27FC236}">
                                            <a16:creationId xmlns:a16="http://schemas.microsoft.com/office/drawing/2014/main" id="{56379C3A-CFAA-4A6F-7546-4D818271213E}"/>
                                          </a:ext>
                                        </a:extLst>
                                      </p:cNvPr>
                                      <p:cNvGrpSpPr/>
                                      <p:nvPr/>
                                    </p:nvGrpSpPr>
                                    <p:grpSpPr>
                                      <a:xfrm>
                                        <a:off x="-8757936" y="-363477"/>
                                        <a:ext cx="22961714" cy="9756220"/>
                                        <a:chOff x="-8757936" y="-363477"/>
                                        <a:chExt cx="22961714" cy="9756220"/>
                                      </a:xfrm>
                                    </p:grpSpPr>
                                    <p:sp>
                                      <p:nvSpPr>
                                        <p:cNvPr id="161" name="Rectangle 160">
                                          <a:extLst>
                                            <a:ext uri="{FF2B5EF4-FFF2-40B4-BE49-F238E27FC236}">
                                              <a16:creationId xmlns:a16="http://schemas.microsoft.com/office/drawing/2014/main" id="{FE644C75-5898-EBB2-B983-8AB3AF5F1D83}"/>
                                            </a:ext>
                                          </a:extLst>
                                        </p:cNvPr>
                                        <p:cNvSpPr/>
                                        <p:nvPr/>
                                      </p:nvSpPr>
                                      <p:spPr>
                                        <a:xfrm>
                                          <a:off x="-8757936" y="-363477"/>
                                          <a:ext cx="22961714" cy="9756220"/>
                                        </a:xfrm>
                                        <a:prstGeom prst="rect">
                                          <a:avLst/>
                                        </a:prstGeom>
                                        <a:solidFill>
                                          <a:schemeClr val="bg1"/>
                                        </a:solidFill>
                                        <a:ln>
                                          <a:solidFill>
                                            <a:schemeClr val="tx1"/>
                                          </a:solidFill>
                                        </a:ln>
                                      </p:spPr>
                                      <p:style>
                                        <a:lnRef idx="2">
                                          <a:schemeClr val="accent1">
                                            <a:shade val="50000"/>
                                          </a:schemeClr>
                                        </a:lnRef>
                                        <a:fillRef idx="1">
                                          <a:schemeClr val="accent1"/>
                                        </a:fillRef>
                                        <a:effectRef idx="0">
                                          <a:schemeClr val="accent1"/>
                                        </a:effectRef>
                                        <a:fontRef idx="minor">
                                          <a:schemeClr val="lt1"/>
                                        </a:fontRef>
                                      </p:style>
                                      <p:txBody>
                                        <a:bodyPr rtlCol="0" anchor="ctr"/>
                                        <a:lstStyle/>
                                        <a:p>
                                          <a:pPr algn="ctr"/>
                                          <a:endParaRPr lang="en-US" sz="1100" b="1" dirty="0">
                                            <a:solidFill>
                                              <a:schemeClr val="tx1">
                                                <a:lumMod val="95000"/>
                                                <a:lumOff val="5000"/>
                                              </a:schemeClr>
                                            </a:solidFill>
                                          </a:endParaRPr>
                                        </a:p>
                                      </p:txBody>
                                    </p:sp>
                                    <p:cxnSp>
                                      <p:nvCxnSpPr>
                                        <p:cNvPr id="157" name="Straight Connector 156">
                                          <a:extLst>
                                            <a:ext uri="{FF2B5EF4-FFF2-40B4-BE49-F238E27FC236}">
                                              <a16:creationId xmlns:a16="http://schemas.microsoft.com/office/drawing/2014/main" id="{09C146DB-3701-C528-3699-AD20A2CF458D}"/>
                                            </a:ext>
                                          </a:extLst>
                                        </p:cNvPr>
                                        <p:cNvCxnSpPr>
                                          <a:cxnSpLocks/>
                                        </p:cNvCxnSpPr>
                                        <p:nvPr/>
                                      </p:nvCxnSpPr>
                                      <p:spPr>
                                        <a:xfrm>
                                          <a:off x="2498927" y="3135740"/>
                                          <a:ext cx="0" cy="0"/>
                                        </a:xfrm>
                                        <a:prstGeom prst="line">
                                          <a:avLst/>
                                        </a:prstGeom>
                                        <a:ln w="9525" cap="flat" cmpd="sng" algn="ctr">
                                          <a:solidFill>
                                            <a:schemeClr val="tx1"/>
                                          </a:solidFill>
                                          <a:prstDash val="dash"/>
                                          <a:round/>
                                          <a:headEnd type="none" w="med" len="med"/>
                                          <a:tailEnd type="none" w="med" len="med"/>
                                        </a:ln>
                                      </p:spPr>
                                      <p:style>
                                        <a:lnRef idx="0">
                                          <a:scrgbClr r="0" g="0" b="0"/>
                                        </a:lnRef>
                                        <a:fillRef idx="0">
                                          <a:scrgbClr r="0" g="0" b="0"/>
                                        </a:fillRef>
                                        <a:effectRef idx="0">
                                          <a:scrgbClr r="0" g="0" b="0"/>
                                        </a:effectRef>
                                        <a:fontRef idx="minor">
                                          <a:schemeClr val="tx1"/>
                                        </a:fontRef>
                                      </p:style>
                                    </p:cxnSp>
                                    <p:grpSp>
                                      <p:nvGrpSpPr>
                                        <p:cNvPr id="143" name="Group 142">
                                          <a:extLst>
                                            <a:ext uri="{FF2B5EF4-FFF2-40B4-BE49-F238E27FC236}">
                                              <a16:creationId xmlns:a16="http://schemas.microsoft.com/office/drawing/2014/main" id="{C47B9D7B-1B14-8587-64DC-E2C3FFDEFFBE}"/>
                                            </a:ext>
                                          </a:extLst>
                                        </p:cNvPr>
                                        <p:cNvGrpSpPr/>
                                        <p:nvPr/>
                                      </p:nvGrpSpPr>
                                      <p:grpSpPr>
                                        <a:xfrm>
                                          <a:off x="-8371419" y="-68546"/>
                                          <a:ext cx="21186605" cy="6544179"/>
                                          <a:chOff x="-8371419" y="-68546"/>
                                          <a:chExt cx="21186605" cy="6544179"/>
                                        </a:xfrm>
                                      </p:grpSpPr>
                                      <p:cxnSp>
                                        <p:nvCxnSpPr>
                                          <p:cNvPr id="134" name="Straight Connector 133">
                                            <a:extLst>
                                              <a:ext uri="{FF2B5EF4-FFF2-40B4-BE49-F238E27FC236}">
                                                <a16:creationId xmlns:a16="http://schemas.microsoft.com/office/drawing/2014/main" id="{5201F185-A84D-033F-3C3D-9997FD9EA7C6}"/>
                                              </a:ext>
                                            </a:extLst>
                                          </p:cNvPr>
                                          <p:cNvCxnSpPr>
                                            <a:cxnSpLocks/>
                                          </p:cNvCxnSpPr>
                                          <p:nvPr/>
                                        </p:nvCxnSpPr>
                                        <p:spPr>
                                          <a:xfrm flipH="1" flipV="1">
                                            <a:off x="10510649" y="1502059"/>
                                            <a:ext cx="2254" cy="3550503"/>
                                          </a:xfrm>
                                          <a:prstGeom prst="line">
                                            <a:avLst/>
                                          </a:prstGeom>
                                          <a:ln>
                                            <a:solidFill>
                                              <a:schemeClr val="tx1"/>
                                            </a:solidFill>
                                          </a:ln>
                                        </p:spPr>
                                        <p:style>
                                          <a:lnRef idx="1">
                                            <a:schemeClr val="accent1"/>
                                          </a:lnRef>
                                          <a:fillRef idx="0">
                                            <a:schemeClr val="accent1"/>
                                          </a:fillRef>
                                          <a:effectRef idx="0">
                                            <a:schemeClr val="accent1"/>
                                          </a:effectRef>
                                          <a:fontRef idx="minor">
                                            <a:schemeClr val="tx1"/>
                                          </a:fontRef>
                                        </p:style>
                                      </p:cxnSp>
                                      <p:cxnSp>
                                        <p:nvCxnSpPr>
                                          <p:cNvPr id="55" name="Straight Connector 54">
                                            <a:extLst>
                                              <a:ext uri="{FF2B5EF4-FFF2-40B4-BE49-F238E27FC236}">
                                                <a16:creationId xmlns:a16="http://schemas.microsoft.com/office/drawing/2014/main" id="{B22F3540-165E-5CC1-1D31-461476BFB158}"/>
                                              </a:ext>
                                            </a:extLst>
                                          </p:cNvPr>
                                          <p:cNvCxnSpPr>
                                            <a:cxnSpLocks/>
                                          </p:cNvCxnSpPr>
                                          <p:nvPr/>
                                        </p:nvCxnSpPr>
                                        <p:spPr>
                                          <a:xfrm>
                                            <a:off x="3494900" y="6296814"/>
                                            <a:ext cx="279439" cy="0"/>
                                          </a:xfrm>
                                          <a:prstGeom prst="line">
                                            <a:avLst/>
                                          </a:prstGeom>
                                          <a:ln>
                                            <a:solidFill>
                                              <a:schemeClr val="tx1"/>
                                            </a:solidFill>
                                          </a:ln>
                                        </p:spPr>
                                        <p:style>
                                          <a:lnRef idx="1">
                                            <a:schemeClr val="accent1"/>
                                          </a:lnRef>
                                          <a:fillRef idx="0">
                                            <a:schemeClr val="accent1"/>
                                          </a:fillRef>
                                          <a:effectRef idx="0">
                                            <a:schemeClr val="accent1"/>
                                          </a:effectRef>
                                          <a:fontRef idx="minor">
                                            <a:schemeClr val="tx1"/>
                                          </a:fontRef>
                                        </p:style>
                                      </p:cxnSp>
                                      <p:grpSp>
                                        <p:nvGrpSpPr>
                                          <p:cNvPr id="15" name="Group 14">
                                            <a:extLst>
                                              <a:ext uri="{FF2B5EF4-FFF2-40B4-BE49-F238E27FC236}">
                                                <a16:creationId xmlns:a16="http://schemas.microsoft.com/office/drawing/2014/main" id="{28531344-14C3-A61C-095E-B03B7AFE5AE5}"/>
                                              </a:ext>
                                            </a:extLst>
                                          </p:cNvPr>
                                          <p:cNvGrpSpPr/>
                                          <p:nvPr/>
                                        </p:nvGrpSpPr>
                                        <p:grpSpPr>
                                          <a:xfrm>
                                            <a:off x="139843" y="263071"/>
                                            <a:ext cx="6631950" cy="6212562"/>
                                            <a:chOff x="438802" y="-278345"/>
                                            <a:chExt cx="6631950" cy="6212562"/>
                                          </a:xfrm>
                                        </p:grpSpPr>
                                        <p:grpSp>
                                          <p:nvGrpSpPr>
                                            <p:cNvPr id="18" name="Group 17">
                                              <a:extLst>
                                                <a:ext uri="{FF2B5EF4-FFF2-40B4-BE49-F238E27FC236}">
                                                  <a16:creationId xmlns:a16="http://schemas.microsoft.com/office/drawing/2014/main" id="{84289D54-5806-60ED-2A30-19949C6F5A37}"/>
                                                </a:ext>
                                              </a:extLst>
                                            </p:cNvPr>
                                            <p:cNvGrpSpPr/>
                                            <p:nvPr/>
                                          </p:nvGrpSpPr>
                                          <p:grpSpPr>
                                            <a:xfrm>
                                              <a:off x="2710828" y="-278345"/>
                                              <a:ext cx="4359924" cy="4058135"/>
                                              <a:chOff x="2438900" y="-27876"/>
                                              <a:chExt cx="4380223" cy="4488564"/>
                                            </a:xfrm>
                                            <a:noFill/>
                                          </p:grpSpPr>
                                          <p:cxnSp>
                                            <p:nvCxnSpPr>
                                              <p:cNvPr id="52" name="Straight Connector 51">
                                                <a:extLst>
                                                  <a:ext uri="{FF2B5EF4-FFF2-40B4-BE49-F238E27FC236}">
                                                    <a16:creationId xmlns:a16="http://schemas.microsoft.com/office/drawing/2014/main" id="{95B0CBB7-C9B5-4A99-9186-14ED7CB7B23A}"/>
                                                  </a:ext>
                                                </a:extLst>
                                              </p:cNvPr>
                                              <p:cNvCxnSpPr>
                                                <a:cxnSpLocks/>
                                              </p:cNvCxnSpPr>
                                              <p:nvPr/>
                                            </p:nvCxnSpPr>
                                            <p:spPr>
                                              <a:xfrm flipV="1">
                                                <a:off x="4843642" y="3521087"/>
                                                <a:ext cx="530411" cy="1"/>
                                              </a:xfrm>
                                              <a:prstGeom prst="line">
                                                <a:avLst/>
                                              </a:prstGeom>
                                              <a:grpFill/>
                                              <a:ln w="9525" cap="flat" cmpd="sng" algn="ctr">
                                                <a:solidFill>
                                                  <a:schemeClr val="accent1">
                                                    <a:lumMod val="75000"/>
                                                  </a:schemeClr>
                                                </a:solidFill>
                                                <a:prstDash val="dash"/>
                                                <a:round/>
                                                <a:headEnd type="none" w="med" len="med"/>
                                                <a:tailEnd type="none" w="med" len="med"/>
                                              </a:ln>
                                            </p:spPr>
                                            <p:style>
                                              <a:lnRef idx="0">
                                                <a:scrgbClr r="0" g="0" b="0"/>
                                              </a:lnRef>
                                              <a:fillRef idx="0">
                                                <a:scrgbClr r="0" g="0" b="0"/>
                                              </a:fillRef>
                                              <a:effectRef idx="0">
                                                <a:scrgbClr r="0" g="0" b="0"/>
                                              </a:effectRef>
                                              <a:fontRef idx="minor">
                                                <a:schemeClr val="tx1"/>
                                              </a:fontRef>
                                            </p:style>
                                          </p:cxnSp>
                                          <p:grpSp>
                                            <p:nvGrpSpPr>
                                              <p:cNvPr id="34" name="Group 33">
                                                <a:extLst>
                                                  <a:ext uri="{FF2B5EF4-FFF2-40B4-BE49-F238E27FC236}">
                                                    <a16:creationId xmlns:a16="http://schemas.microsoft.com/office/drawing/2014/main" id="{4A96D605-FF02-45E1-88BA-F639AA98EFEE}"/>
                                                  </a:ext>
                                                </a:extLst>
                                              </p:cNvPr>
                                              <p:cNvGrpSpPr/>
                                              <p:nvPr/>
                                            </p:nvGrpSpPr>
                                            <p:grpSpPr>
                                              <a:xfrm>
                                                <a:off x="2438900" y="-27876"/>
                                                <a:ext cx="2404740" cy="3915272"/>
                                                <a:chOff x="1749732" y="455024"/>
                                                <a:chExt cx="1970309" cy="3668577"/>
                                              </a:xfrm>
                                              <a:grpFill/>
                                            </p:grpSpPr>
                                            <p:sp>
                                              <p:nvSpPr>
                                                <p:cNvPr id="40" name="Rounded Rectangle 15">
                                                  <a:extLst>
                                                    <a:ext uri="{FF2B5EF4-FFF2-40B4-BE49-F238E27FC236}">
                                                      <a16:creationId xmlns:a16="http://schemas.microsoft.com/office/drawing/2014/main" id="{3FC7C781-0C80-48D9-AB46-5C4747305691}"/>
                                                    </a:ext>
                                                  </a:extLst>
                                                </p:cNvPr>
                                                <p:cNvSpPr/>
                                                <p:nvPr/>
                                              </p:nvSpPr>
                                              <p:spPr>
                                                <a:xfrm>
                                                  <a:off x="2017200" y="455024"/>
                                                  <a:ext cx="1430384" cy="653144"/>
                                                </a:xfrm>
                                                <a:prstGeom prst="rect">
                                                  <a:avLst/>
                                                </a:prstGeom>
                                                <a:solidFill>
                                                  <a:schemeClr val="bg1">
                                                    <a:lumMod val="95000"/>
                                                  </a:schemeClr>
                                                </a:solidFill>
                                                <a:ln>
                                                  <a:solidFill>
                                                    <a:schemeClr val="tx1"/>
                                                  </a:solidFill>
                                                  <a:headEnd type="none" w="med" len="med"/>
                                                  <a:tailEnd type="none" w="med" len="med"/>
                                                </a:ln>
                                              </p:spPr>
                                              <p:style>
                                                <a:lnRef idx="2">
                                                  <a:schemeClr val="accent1">
                                                    <a:shade val="50000"/>
                                                  </a:schemeClr>
                                                </a:lnRef>
                                                <a:fillRef idx="1">
                                                  <a:schemeClr val="accent1"/>
                                                </a:fillRef>
                                                <a:effectRef idx="0">
                                                  <a:schemeClr val="accent1"/>
                                                </a:effectRef>
                                                <a:fontRef idx="minor">
                                                  <a:schemeClr val="lt1"/>
                                                </a:fontRef>
                                              </p:style>
                                              <p:txBody>
                                                <a:bodyPr rtlCol="0" anchor="ctr"/>
                                                <a:lstStyle/>
                                                <a:p>
                                                  <a:pPr algn="ctr"/>
                                                  <a:r>
                                                    <a:rPr lang="en-US" sz="800" b="1" dirty="0">
                                                      <a:solidFill>
                                                        <a:schemeClr val="tx1">
                                                          <a:lumMod val="95000"/>
                                                          <a:lumOff val="5000"/>
                                                        </a:schemeClr>
                                                      </a:solidFill>
                                                    </a:rPr>
                                                    <a:t>Dean of UTHSC COM-Knoxville</a:t>
                                                  </a:r>
                                                </a:p>
                                              </p:txBody>
                                            </p:sp>
                                            <p:cxnSp>
                                              <p:nvCxnSpPr>
                                                <p:cNvPr id="41" name="Straight Arrow Connector 40">
                                                  <a:extLst>
                                                    <a:ext uri="{FF2B5EF4-FFF2-40B4-BE49-F238E27FC236}">
                                                      <a16:creationId xmlns:a16="http://schemas.microsoft.com/office/drawing/2014/main" id="{5AC259C5-7149-488C-B32C-2BD7FE810678}"/>
                                                    </a:ext>
                                                  </a:extLst>
                                                </p:cNvPr>
                                                <p:cNvCxnSpPr>
                                                  <a:cxnSpLocks/>
                                                </p:cNvCxnSpPr>
                                                <p:nvPr/>
                                              </p:nvCxnSpPr>
                                              <p:spPr>
                                                <a:xfrm flipV="1">
                                                  <a:off x="2717498" y="1193899"/>
                                                  <a:ext cx="0" cy="2167290"/>
                                                </a:xfrm>
                                                <a:prstGeom prst="straightConnector1">
                                                  <a:avLst/>
                                                </a:prstGeom>
                                                <a:grpFill/>
                                                <a:ln>
                                                  <a:solidFill>
                                                    <a:schemeClr val="tx1"/>
                                                  </a:solidFill>
                                                  <a:headEnd type="none" w="med" len="med"/>
                                                  <a:tailEnd type="none" w="med" len="med"/>
                                                </a:ln>
                                              </p:spPr>
                                              <p:style>
                                                <a:lnRef idx="1">
                                                  <a:schemeClr val="accent1"/>
                                                </a:lnRef>
                                                <a:fillRef idx="0">
                                                  <a:schemeClr val="accent1"/>
                                                </a:fillRef>
                                                <a:effectRef idx="0">
                                                  <a:schemeClr val="accent1"/>
                                                </a:effectRef>
                                                <a:fontRef idx="minor">
                                                  <a:schemeClr val="tx1"/>
                                                </a:fontRef>
                                              </p:style>
                                            </p:cxnSp>
                                            <p:sp>
                                              <p:nvSpPr>
                                                <p:cNvPr id="36" name="Rounded Rectangle 3">
                                                  <a:extLst>
                                                    <a:ext uri="{FF2B5EF4-FFF2-40B4-BE49-F238E27FC236}">
                                                      <a16:creationId xmlns:a16="http://schemas.microsoft.com/office/drawing/2014/main" id="{747A5B02-9EBB-4929-9190-A7FD3833E346}"/>
                                                    </a:ext>
                                                  </a:extLst>
                                                </p:cNvPr>
                                                <p:cNvSpPr/>
                                                <p:nvPr/>
                                              </p:nvSpPr>
                                              <p:spPr>
                                                <a:xfrm>
                                                  <a:off x="1749732" y="3351439"/>
                                                  <a:ext cx="1970309" cy="772162"/>
                                                </a:xfrm>
                                                <a:prstGeom prst="rect">
                                                  <a:avLst/>
                                                </a:prstGeom>
                                                <a:noFill/>
                                                <a:ln>
                                                  <a:solidFill>
                                                    <a:schemeClr val="tx1"/>
                                                  </a:solidFill>
                                                  <a:headEnd type="none" w="med" len="med"/>
                                                  <a:tailEnd type="none" w="med" len="med"/>
                                                </a:ln>
                                              </p:spPr>
                                              <p:style>
                                                <a:lnRef idx="2">
                                                  <a:schemeClr val="accent1">
                                                    <a:shade val="50000"/>
                                                  </a:schemeClr>
                                                </a:lnRef>
                                                <a:fillRef idx="1">
                                                  <a:schemeClr val="accent1"/>
                                                </a:fillRef>
                                                <a:effectRef idx="0">
                                                  <a:schemeClr val="accent1"/>
                                                </a:effectRef>
                                                <a:fontRef idx="minor">
                                                  <a:schemeClr val="lt1"/>
                                                </a:fontRef>
                                              </p:style>
                                              <p:txBody>
                                                <a:bodyPr rtlCol="0" anchor="ctr"/>
                                                <a:lstStyle/>
                                                <a:p>
                                                  <a:pPr algn="ctr"/>
                                                  <a:r>
                                                    <a:rPr lang="en-US" sz="800" b="1" dirty="0">
                                                      <a:solidFill>
                                                        <a:schemeClr val="tx1">
                                                          <a:lumMod val="95000"/>
                                                          <a:lumOff val="5000"/>
                                                        </a:schemeClr>
                                                      </a:solidFill>
                                                    </a:rPr>
                                                    <a:t>Jennifer Ferris, MS</a:t>
                                                  </a:r>
                                                </a:p>
                                                <a:p>
                                                  <a:pPr algn="ctr"/>
                                                  <a:r>
                                                    <a:rPr lang="en-US" sz="800" b="1" dirty="0">
                                                      <a:solidFill>
                                                        <a:schemeClr val="tx1">
                                                          <a:lumMod val="95000"/>
                                                          <a:lumOff val="5000"/>
                                                        </a:schemeClr>
                                                      </a:solidFill>
                                                    </a:rPr>
                                                    <a:t>GSM Director of Research</a:t>
                                                  </a:r>
                                                </a:p>
                                                <a:p>
                                                  <a:pPr algn="ctr"/>
                                                  <a:r>
                                                    <a:rPr lang="en-US" sz="800" b="1" dirty="0">
                                                      <a:solidFill>
                                                        <a:schemeClr val="tx1">
                                                          <a:lumMod val="95000"/>
                                                          <a:lumOff val="5000"/>
                                                        </a:schemeClr>
                                                      </a:solidFill>
                                                    </a:rPr>
                                                    <a:t>Director, Office of Research Support </a:t>
                                                  </a:r>
                                                </a:p>
                                                <a:p>
                                                  <a:pPr algn="ctr"/>
                                                  <a:r>
                                                    <a:rPr lang="en-US" sz="800" b="1" dirty="0">
                                                      <a:solidFill>
                                                        <a:schemeClr val="tx1">
                                                          <a:lumMod val="95000"/>
                                                          <a:lumOff val="5000"/>
                                                        </a:schemeClr>
                                                      </a:solidFill>
                                                    </a:rPr>
                                                    <a:t>GSM, Laboratory Safety Advocate</a:t>
                                                  </a:r>
                                                </a:p>
                                              </p:txBody>
                                            </p:sp>
                                          </p:grpSp>
                                          <p:sp>
                                            <p:nvSpPr>
                                              <p:cNvPr id="31" name="Rectangle 30">
                                                <a:extLst>
                                                  <a:ext uri="{FF2B5EF4-FFF2-40B4-BE49-F238E27FC236}">
                                                    <a16:creationId xmlns:a16="http://schemas.microsoft.com/office/drawing/2014/main" id="{7FF68CE6-A425-48B7-9C08-58BC3BDCBE44}"/>
                                                  </a:ext>
                                                </a:extLst>
                                              </p:cNvPr>
                                              <p:cNvSpPr/>
                                              <p:nvPr/>
                                            </p:nvSpPr>
                                            <p:spPr>
                                              <a:xfrm>
                                                <a:off x="5375093" y="3323270"/>
                                                <a:ext cx="1444030" cy="537749"/>
                                              </a:xfrm>
                                              <a:prstGeom prst="rect">
                                                <a:avLst/>
                                              </a:prstGeom>
                                              <a:noFill/>
                                              <a:ln w="12700" cap="flat" cmpd="sng" algn="ctr">
                                                <a:solidFill>
                                                  <a:schemeClr val="tx1"/>
                                                </a:solidFill>
                                                <a:prstDash val="solid"/>
                                                <a:miter lim="800000"/>
                                                <a:headEnd type="none" w="med" len="med"/>
                                                <a:tailEnd type="none" w="med" len="med"/>
                                              </a:ln>
                                              <a:effectLst/>
                                            </p:spPr>
                                            <p:txBody>
                                              <a:bodyPr rtlCol="0" anchor="ctr"/>
                                              <a:lstStyle/>
                                              <a:p>
                                                <a:pPr marL="0" marR="0" lvl="0" indent="0" algn="ctr" defTabSz="914400" eaLnBrk="1" fontAlgn="auto" latinLnBrk="0" hangingPunct="1">
                                                  <a:lnSpc>
                                                    <a:spcPct val="100000"/>
                                                  </a:lnSpc>
                                                  <a:spcBef>
                                                    <a:spcPts val="0"/>
                                                  </a:spcBef>
                                                  <a:spcAft>
                                                    <a:spcPts val="0"/>
                                                  </a:spcAft>
                                                  <a:buClrTx/>
                                                  <a:buSzTx/>
                                                  <a:buFontTx/>
                                                  <a:buNone/>
                                                  <a:tabLst/>
                                                  <a:defRPr/>
                                                </a:pPr>
                                                <a:r>
                                                  <a:rPr kumimoji="0" lang="en-US" sz="800" b="1" i="0" u="none" strike="noStrike" kern="0" cap="none" spc="0" normalizeH="0" baseline="0" noProof="0" dirty="0">
                                                    <a:ln>
                                                      <a:noFill/>
                                                    </a:ln>
                                                    <a:solidFill>
                                                      <a:schemeClr val="tx1">
                                                        <a:lumMod val="95000"/>
                                                        <a:lumOff val="5000"/>
                                                      </a:schemeClr>
                                                    </a:solidFill>
                                                    <a:effectLst/>
                                                    <a:uLnTx/>
                                                    <a:uFillTx/>
                                                    <a:ea typeface="+mn-ea"/>
                                                    <a:cs typeface="+mn-cs"/>
                                                  </a:rPr>
                                                  <a:t>GSM Vivarium Director</a:t>
                                                </a:r>
                                              </a:p>
                                              <a:p>
                                                <a:pPr marL="0" marR="0" lvl="0" indent="0" algn="ctr" defTabSz="914400" eaLnBrk="1" fontAlgn="auto" latinLnBrk="0" hangingPunct="1">
                                                  <a:lnSpc>
                                                    <a:spcPct val="100000"/>
                                                  </a:lnSpc>
                                                  <a:spcBef>
                                                    <a:spcPts val="0"/>
                                                  </a:spcBef>
                                                  <a:spcAft>
                                                    <a:spcPts val="0"/>
                                                  </a:spcAft>
                                                  <a:buClrTx/>
                                                  <a:buSzTx/>
                                                  <a:buFontTx/>
                                                  <a:buNone/>
                                                  <a:tabLst/>
                                                  <a:defRPr/>
                                                </a:pPr>
                                                <a:r>
                                                  <a:rPr kumimoji="0" lang="en-US" sz="800" b="1" i="0" u="none" strike="noStrike" kern="0" cap="none" spc="0" normalizeH="0" baseline="0" noProof="0" dirty="0">
                                                    <a:ln>
                                                      <a:noFill/>
                                                    </a:ln>
                                                    <a:solidFill>
                                                      <a:schemeClr val="tx1">
                                                        <a:lumMod val="95000"/>
                                                        <a:lumOff val="5000"/>
                                                      </a:schemeClr>
                                                    </a:solidFill>
                                                    <a:effectLst/>
                                                    <a:uLnTx/>
                                                    <a:uFillTx/>
                                                    <a:ea typeface="+mn-ea"/>
                                                    <a:cs typeface="+mn-cs"/>
                                                  </a:rPr>
                                                  <a:t>Jennifer Constanza </a:t>
                                                </a:r>
                                              </a:p>
                                            </p:txBody>
                                          </p:sp>
                                          <p:sp>
                                            <p:nvSpPr>
                                              <p:cNvPr id="32" name="Rectangle 31">
                                                <a:extLst>
                                                  <a:ext uri="{FF2B5EF4-FFF2-40B4-BE49-F238E27FC236}">
                                                    <a16:creationId xmlns:a16="http://schemas.microsoft.com/office/drawing/2014/main" id="{C1243F09-2BF4-4FA8-980D-F8AAE823FA38}"/>
                                                  </a:ext>
                                                </a:extLst>
                                              </p:cNvPr>
                                              <p:cNvSpPr/>
                                              <p:nvPr/>
                                            </p:nvSpPr>
                                            <p:spPr>
                                              <a:xfrm>
                                                <a:off x="5378700" y="4080050"/>
                                                <a:ext cx="1440423" cy="380638"/>
                                              </a:xfrm>
                                              <a:prstGeom prst="rect">
                                                <a:avLst/>
                                              </a:prstGeom>
                                              <a:solidFill>
                                                <a:schemeClr val="bg1"/>
                                              </a:solidFill>
                                              <a:ln w="12700" cap="flat" cmpd="sng" algn="ctr">
                                                <a:solidFill>
                                                  <a:schemeClr val="tx1"/>
                                                </a:solidFill>
                                                <a:prstDash val="solid"/>
                                                <a:miter lim="800000"/>
                                                <a:headEnd type="none" w="med" len="med"/>
                                                <a:tailEnd type="none" w="med" len="med"/>
                                              </a:ln>
                                              <a:effectLst/>
                                            </p:spPr>
                                            <p:txBody>
                                              <a:bodyPr rtlCol="0" anchor="ctr"/>
                                              <a:lstStyle/>
                                              <a:p>
                                                <a:pPr marL="0" marR="0" lvl="0" indent="0" algn="ctr" defTabSz="914400" eaLnBrk="1" fontAlgn="auto" latinLnBrk="0" hangingPunct="1">
                                                  <a:lnSpc>
                                                    <a:spcPct val="100000"/>
                                                  </a:lnSpc>
                                                  <a:spcBef>
                                                    <a:spcPts val="0"/>
                                                  </a:spcBef>
                                                  <a:spcAft>
                                                    <a:spcPts val="0"/>
                                                  </a:spcAft>
                                                  <a:buClrTx/>
                                                  <a:buSzTx/>
                                                  <a:buFontTx/>
                                                  <a:buNone/>
                                                  <a:tabLst/>
                                                  <a:defRPr/>
                                                </a:pPr>
                                                <a:r>
                                                  <a:rPr lang="en-US" sz="800" b="1" kern="0" dirty="0">
                                                    <a:solidFill>
                                                      <a:schemeClr val="tx1">
                                                        <a:lumMod val="95000"/>
                                                        <a:lumOff val="5000"/>
                                                      </a:schemeClr>
                                                    </a:solidFill>
                                                  </a:rPr>
                                                  <a:t>Laboratory Animal Tech</a:t>
                                                </a:r>
                                                <a:endParaRPr kumimoji="0" lang="en-US" sz="800" b="1" i="0" u="none" strike="noStrike" kern="0" cap="none" spc="0" normalizeH="0" baseline="0" noProof="0" dirty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chemeClr val="tx1">
                                                      <a:lumMod val="95000"/>
                                                      <a:lumOff val="5000"/>
                                                    </a:schemeClr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ea typeface="+mn-ea"/>
                                                  <a:cs typeface="+mn-cs"/>
                                                </a:endParaRPr>
                                              </a:p>
                                            </p:txBody>
                                          </p:sp>
                                        </p:grpSp>
                                        <p:sp>
                                          <p:nvSpPr>
                                            <p:cNvPr id="2" name="Rectangle 1">
                                              <a:extLst>
                                                <a:ext uri="{FF2B5EF4-FFF2-40B4-BE49-F238E27FC236}">
                                                  <a16:creationId xmlns:a16="http://schemas.microsoft.com/office/drawing/2014/main" id="{5AD4C9D7-0319-835D-A395-2DFB96E66019}"/>
                                                </a:ext>
                                              </a:extLst>
                                            </p:cNvPr>
                                            <p:cNvSpPr/>
                                            <p:nvPr/>
                                          </p:nvSpPr>
                                          <p:spPr>
                                            <a:xfrm>
                                              <a:off x="2219257" y="3935674"/>
                                              <a:ext cx="1574602" cy="366251"/>
                                            </a:xfrm>
                                            <a:prstGeom prst="rect">
                                              <a:avLst/>
                                            </a:prstGeom>
                                            <a:noFill/>
                                            <a:ln w="12700" cap="flat" cmpd="sng" algn="ctr">
                                              <a:solidFill>
                                                <a:schemeClr val="tx1"/>
                                              </a:solidFill>
                                              <a:prstDash val="solid"/>
                                              <a:miter lim="800000"/>
                                              <a:headEnd type="none" w="med" len="med"/>
                                              <a:tailEnd type="none" w="med" len="med"/>
                                            </a:ln>
                                            <a:effectLst/>
                                          </p:spPr>
                                          <p:txBody>
                                            <a:bodyPr rtlCol="0" anchor="ctr"/>
                                            <a:lstStyle/>
                                            <a:p>
                                              <a:pPr marL="0" marR="0" lvl="0" indent="0" algn="ctr" defTabSz="914400" eaLnBrk="1" fontAlgn="auto" latinLnBrk="0" hangingPunct="1">
                                                <a:lnSpc>
                                                  <a:spcPct val="100000"/>
                                                </a:lnSpc>
                                                <a:spcBef>
                                                  <a:spcPts val="0"/>
                                                </a:spcBef>
                                                <a:spcAft>
                                                  <a:spcPts val="0"/>
                                                </a:spcAft>
                                                <a:buClrTx/>
                                                <a:buSzTx/>
                                                <a:buFontTx/>
                                                <a:buNone/>
                                                <a:tabLst/>
                                                <a:defRPr/>
                                              </a:pPr>
                                              <a:r>
                                                <a:rPr lang="en-US" sz="800" b="1" kern="0" dirty="0">
                                                  <a:solidFill>
                                                    <a:schemeClr val="tx1">
                                                      <a:lumMod val="95000"/>
                                                      <a:lumOff val="5000"/>
                                                    </a:schemeClr>
                                                  </a:solidFill>
                                                </a:rPr>
                                                <a:t>Melissa Weaver</a:t>
                                              </a:r>
                                            </a:p>
                                            <a:p>
                                              <a:pPr marL="0" marR="0" lvl="0" indent="0" algn="ctr" defTabSz="914400" eaLnBrk="1" fontAlgn="auto" latinLnBrk="0" hangingPunct="1">
                                                <a:lnSpc>
                                                  <a:spcPct val="100000"/>
                                                </a:lnSpc>
                                                <a:spcBef>
                                                  <a:spcPts val="0"/>
                                                </a:spcBef>
                                                <a:spcAft>
                                                  <a:spcPts val="0"/>
                                                </a:spcAft>
                                                <a:buClrTx/>
                                                <a:buSzTx/>
                                                <a:buFontTx/>
                                                <a:buNone/>
                                                <a:tabLst/>
                                                <a:defRPr/>
                                              </a:pPr>
                                              <a:r>
                                                <a:rPr kumimoji="0" lang="en-US" sz="800" b="1" i="0" u="none" strike="noStrike" kern="0" cap="none" spc="0" normalizeH="0" baseline="0" noProof="0" dirty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chemeClr val="tx1">
                                                      <a:lumMod val="95000"/>
                                                      <a:lumOff val="5000"/>
                                                    </a:schemeClr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ea typeface="+mn-ea"/>
                                                  <a:cs typeface="+mn-cs"/>
                                                </a:rPr>
                                                <a:t>Administrative Assistant</a:t>
                                              </a:r>
                                            </a:p>
                                          </p:txBody>
                                        </p:sp>
                                        <p:sp>
                                          <p:nvSpPr>
                                            <p:cNvPr id="5" name="Rectangle 4">
                                              <a:extLst>
                                                <a:ext uri="{FF2B5EF4-FFF2-40B4-BE49-F238E27FC236}">
                                                  <a16:creationId xmlns:a16="http://schemas.microsoft.com/office/drawing/2014/main" id="{914218B7-06F5-7243-1ED9-14E0C0922216}"/>
                                                </a:ext>
                                              </a:extLst>
                                            </p:cNvPr>
                                            <p:cNvSpPr/>
                                            <p:nvPr/>
                                          </p:nvSpPr>
                                          <p:spPr>
                                            <a:xfrm>
                                              <a:off x="438802" y="4996437"/>
                                              <a:ext cx="1574602" cy="463144"/>
                                            </a:xfrm>
                                            <a:prstGeom prst="rect">
                                              <a:avLst/>
                                            </a:prstGeom>
                                            <a:noFill/>
                                            <a:ln w="12700" cap="flat" cmpd="sng" algn="ctr">
                                              <a:solidFill>
                                                <a:schemeClr val="tx1"/>
                                              </a:solidFill>
                                              <a:prstDash val="solid"/>
                                              <a:miter lim="800000"/>
                                              <a:headEnd type="none" w="med" len="med"/>
                                              <a:tailEnd type="none" w="med" len="med"/>
                                            </a:ln>
                                            <a:effectLst/>
                                          </p:spPr>
                                          <p:txBody>
                                            <a:bodyPr rtlCol="0" anchor="ctr"/>
                                            <a:lstStyle/>
                                            <a:p>
                                              <a:pPr marL="0" marR="0" lvl="0" indent="0" algn="ctr" defTabSz="914400" eaLnBrk="1" fontAlgn="auto" latinLnBrk="0" hangingPunct="1">
                                                <a:lnSpc>
                                                  <a:spcPct val="100000"/>
                                                </a:lnSpc>
                                                <a:spcBef>
                                                  <a:spcPts val="0"/>
                                                </a:spcBef>
                                                <a:spcAft>
                                                  <a:spcPts val="0"/>
                                                </a:spcAft>
                                                <a:buClrTx/>
                                                <a:buSzTx/>
                                                <a:buFontTx/>
                                                <a:buNone/>
                                                <a:tabLst/>
                                                <a:defRPr/>
                                              </a:pPr>
                                              <a:r>
                                                <a:rPr lang="en-US" sz="800" b="1" kern="0" dirty="0">
                                                  <a:solidFill>
                                                    <a:schemeClr val="tx1">
                                                      <a:lumMod val="95000"/>
                                                      <a:lumOff val="5000"/>
                                                    </a:schemeClr>
                                                  </a:solidFill>
                                                </a:rPr>
                                                <a:t>Lauren Crawford, MS</a:t>
                                              </a:r>
                                            </a:p>
                                            <a:p>
                                              <a:pPr marL="0" marR="0" lvl="0" indent="0" algn="ctr" defTabSz="914400" eaLnBrk="1" fontAlgn="auto" latinLnBrk="0" hangingPunct="1">
                                                <a:lnSpc>
                                                  <a:spcPct val="100000"/>
                                                </a:lnSpc>
                                                <a:spcBef>
                                                  <a:spcPts val="0"/>
                                                </a:spcBef>
                                                <a:spcAft>
                                                  <a:spcPts val="0"/>
                                                </a:spcAft>
                                                <a:buClrTx/>
                                                <a:buSzTx/>
                                                <a:buFontTx/>
                                                <a:buNone/>
                                                <a:tabLst/>
                                                <a:defRPr/>
                                              </a:pPr>
                                              <a:r>
                                                <a:rPr kumimoji="0" lang="en-US" sz="800" b="1" i="0" u="none" strike="noStrike" kern="0" cap="none" spc="0" normalizeH="0" baseline="0" noProof="0" dirty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chemeClr val="tx1">
                                                      <a:lumMod val="95000"/>
                                                      <a:lumOff val="5000"/>
                                                    </a:schemeClr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ea typeface="+mn-ea"/>
                                                  <a:cs typeface="+mn-cs"/>
                                                </a:rPr>
                                                <a:t>Student/Research Coordinator</a:t>
                                              </a:r>
                                            </a:p>
                                          </p:txBody>
                                        </p:sp>
                                        <p:sp>
                                          <p:nvSpPr>
                                            <p:cNvPr id="6" name="Rectangle 5">
                                              <a:extLst>
                                                <a:ext uri="{FF2B5EF4-FFF2-40B4-BE49-F238E27FC236}">
                                                  <a16:creationId xmlns:a16="http://schemas.microsoft.com/office/drawing/2014/main" id="{901427C1-5508-8A06-E446-8C4CD2F3DEEB}"/>
                                                </a:ext>
                                              </a:extLst>
                                            </p:cNvPr>
                                            <p:cNvSpPr/>
                                            <p:nvPr/>
                                          </p:nvSpPr>
                                          <p:spPr>
                                            <a:xfrm>
                                              <a:off x="4033657" y="3943399"/>
                                              <a:ext cx="1574602" cy="366251"/>
                                            </a:xfrm>
                                            <a:prstGeom prst="rect">
                                              <a:avLst/>
                                            </a:prstGeom>
                                            <a:noFill/>
                                            <a:ln w="12700" cap="flat" cmpd="sng" algn="ctr">
                                              <a:solidFill>
                                                <a:schemeClr val="tx1"/>
                                              </a:solidFill>
                                              <a:prstDash val="solid"/>
                                              <a:miter lim="800000"/>
                                              <a:headEnd type="none" w="med" len="med"/>
                                              <a:tailEnd type="none" w="med" len="med"/>
                                            </a:ln>
                                            <a:effectLst/>
                                          </p:spPr>
                                          <p:txBody>
                                            <a:bodyPr rtlCol="0" anchor="ctr"/>
                                            <a:lstStyle/>
                                            <a:p>
                                              <a:pPr marL="0" marR="0" lvl="0" indent="0" algn="ctr" defTabSz="914400" eaLnBrk="1" fontAlgn="auto" latinLnBrk="0" hangingPunct="1">
                                                <a:lnSpc>
                                                  <a:spcPct val="100000"/>
                                                </a:lnSpc>
                                                <a:spcBef>
                                                  <a:spcPts val="0"/>
                                                </a:spcBef>
                                                <a:spcAft>
                                                  <a:spcPts val="0"/>
                                                </a:spcAft>
                                                <a:buClrTx/>
                                                <a:buSzTx/>
                                                <a:buFontTx/>
                                                <a:buNone/>
                                                <a:tabLst/>
                                                <a:defRPr/>
                                              </a:pPr>
                                              <a:r>
                                                <a:rPr lang="en-US" sz="800" b="1" kern="0" dirty="0">
                                                  <a:solidFill>
                                                    <a:schemeClr val="tx1">
                                                      <a:lumMod val="95000"/>
                                                      <a:lumOff val="5000"/>
                                                    </a:schemeClr>
                                                  </a:solidFill>
                                                </a:rPr>
                                                <a:t>Brenda Chaves, BS</a:t>
                                              </a:r>
                                            </a:p>
                                            <a:p>
                                              <a:pPr marL="0" marR="0" lvl="0" indent="0" algn="ctr" defTabSz="914400" eaLnBrk="1" fontAlgn="auto" latinLnBrk="0" hangingPunct="1">
                                                <a:lnSpc>
                                                  <a:spcPct val="100000"/>
                                                </a:lnSpc>
                                                <a:spcBef>
                                                  <a:spcPts val="0"/>
                                                </a:spcBef>
                                                <a:spcAft>
                                                  <a:spcPts val="0"/>
                                                </a:spcAft>
                                                <a:buClrTx/>
                                                <a:buSzTx/>
                                                <a:buFontTx/>
                                                <a:buNone/>
                                                <a:tabLst/>
                                                <a:defRPr/>
                                              </a:pPr>
                                              <a:r>
                                                <a:rPr kumimoji="0" lang="en-US" sz="800" b="1" i="0" u="none" strike="noStrike" kern="0" cap="none" spc="0" normalizeH="0" baseline="0" noProof="0" dirty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chemeClr val="tx1">
                                                      <a:lumMod val="95000"/>
                                                      <a:lumOff val="5000"/>
                                                    </a:schemeClr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ea typeface="+mn-ea"/>
                                                  <a:cs typeface="+mn-cs"/>
                                                </a:rPr>
                                                <a:t>Financial Associate II</a:t>
                                              </a:r>
                                            </a:p>
                                          </p:txBody>
                                        </p:sp>
                                        <p:sp>
                                          <p:nvSpPr>
                                            <p:cNvPr id="7" name="Rectangle 6">
                                              <a:extLst>
                                                <a:ext uri="{FF2B5EF4-FFF2-40B4-BE49-F238E27FC236}">
                                                  <a16:creationId xmlns:a16="http://schemas.microsoft.com/office/drawing/2014/main" id="{397E3DE2-62BB-33F9-488C-19E2DE0C465F}"/>
                                                </a:ext>
                                              </a:extLst>
                                            </p:cNvPr>
                                            <p:cNvSpPr/>
                                            <p:nvPr/>
                                          </p:nvSpPr>
                                          <p:spPr>
                                            <a:xfrm>
                                              <a:off x="4033657" y="4447513"/>
                                              <a:ext cx="1574602" cy="366251"/>
                                            </a:xfrm>
                                            <a:prstGeom prst="rect">
                                              <a:avLst/>
                                            </a:prstGeom>
                                            <a:noFill/>
                                            <a:ln w="12700" cap="flat" cmpd="sng" algn="ctr">
                                              <a:solidFill>
                                                <a:schemeClr val="tx1"/>
                                              </a:solidFill>
                                              <a:prstDash val="solid"/>
                                              <a:miter lim="800000"/>
                                              <a:headEnd type="none" w="med" len="med"/>
                                              <a:tailEnd type="none" w="med" len="med"/>
                                            </a:ln>
                                            <a:effectLst/>
                                          </p:spPr>
                                          <p:txBody>
                                            <a:bodyPr rtlCol="0" anchor="ctr"/>
                                            <a:lstStyle/>
                                            <a:p>
                                              <a:pPr marL="0" marR="0" lvl="0" indent="0" algn="ctr" defTabSz="914400" eaLnBrk="1" fontAlgn="auto" latinLnBrk="0" hangingPunct="1">
                                                <a:lnSpc>
                                                  <a:spcPct val="100000"/>
                                                </a:lnSpc>
                                                <a:spcBef>
                                                  <a:spcPts val="0"/>
                                                </a:spcBef>
                                                <a:spcAft>
                                                  <a:spcPts val="0"/>
                                                </a:spcAft>
                                                <a:buClrTx/>
                                                <a:buSzTx/>
                                                <a:buFontTx/>
                                                <a:buNone/>
                                                <a:tabLst/>
                                                <a:defRPr/>
                                              </a:pPr>
                                              <a:r>
                                                <a:rPr lang="en-US" sz="800" b="1" kern="0" dirty="0">
                                                  <a:solidFill>
                                                    <a:schemeClr val="tx1">
                                                      <a:lumMod val="95000"/>
                                                      <a:lumOff val="5000"/>
                                                    </a:schemeClr>
                                                  </a:solidFill>
                                                </a:rPr>
                                                <a:t>Tracy Walker, BS</a:t>
                                              </a:r>
                                            </a:p>
                                            <a:p>
                                              <a:pPr marL="0" marR="0" lvl="0" indent="0" algn="ctr" defTabSz="914400" eaLnBrk="1" fontAlgn="auto" latinLnBrk="0" hangingPunct="1">
                                                <a:lnSpc>
                                                  <a:spcPct val="100000"/>
                                                </a:lnSpc>
                                                <a:spcBef>
                                                  <a:spcPts val="0"/>
                                                </a:spcBef>
                                                <a:spcAft>
                                                  <a:spcPts val="0"/>
                                                </a:spcAft>
                                                <a:buClrTx/>
                                                <a:buSzTx/>
                                                <a:buFontTx/>
                                                <a:buNone/>
                                                <a:tabLst/>
                                                <a:defRPr/>
                                              </a:pPr>
                                              <a:r>
                                                <a:rPr kumimoji="0" lang="en-US" sz="800" b="1" i="0" u="none" strike="noStrike" kern="0" cap="none" spc="0" normalizeH="0" baseline="0" noProof="0" dirty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chemeClr val="tx1">
                                                      <a:lumMod val="95000"/>
                                                      <a:lumOff val="5000"/>
                                                    </a:schemeClr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ea typeface="+mn-ea"/>
                                                  <a:cs typeface="+mn-cs"/>
                                                </a:rPr>
                                                <a:t>Research Coordinator I </a:t>
                                              </a:r>
                                            </a:p>
                                          </p:txBody>
                                        </p:sp>
                                        <p:sp>
                                          <p:nvSpPr>
                                            <p:cNvPr id="9" name="Rectangle 8">
                                              <a:extLst>
                                                <a:ext uri="{FF2B5EF4-FFF2-40B4-BE49-F238E27FC236}">
                                                  <a16:creationId xmlns:a16="http://schemas.microsoft.com/office/drawing/2014/main" id="{C144F897-30D8-4056-1A8A-5A59398A215A}"/>
                                                </a:ext>
                                              </a:extLst>
                                            </p:cNvPr>
                                            <p:cNvSpPr/>
                                            <p:nvPr/>
                                          </p:nvSpPr>
                                          <p:spPr>
                                            <a:xfrm>
                                              <a:off x="2219257" y="5508777"/>
                                              <a:ext cx="1574602" cy="425440"/>
                                            </a:xfrm>
                                            <a:prstGeom prst="rect">
                                              <a:avLst/>
                                            </a:prstGeom>
                                            <a:noFill/>
                                            <a:ln w="12700" cap="flat" cmpd="sng" algn="ctr">
                                              <a:solidFill>
                                                <a:schemeClr val="tx1"/>
                                              </a:solidFill>
                                              <a:prstDash val="solid"/>
                                              <a:miter lim="800000"/>
                                              <a:headEnd type="none" w="med" len="med"/>
                                              <a:tailEnd type="none" w="med" len="med"/>
                                            </a:ln>
                                            <a:effectLst/>
                                          </p:spPr>
                                          <p:txBody>
                                            <a:bodyPr rtlCol="0" anchor="ctr"/>
                                            <a:lstStyle/>
                                            <a:p>
                                              <a:pPr marL="0" marR="0" lvl="0" indent="0" algn="ctr" defTabSz="914400" eaLnBrk="1" fontAlgn="auto" latinLnBrk="0" hangingPunct="1">
                                                <a:lnSpc>
                                                  <a:spcPct val="100000"/>
                                                </a:lnSpc>
                                                <a:spcBef>
                                                  <a:spcPts val="0"/>
                                                </a:spcBef>
                                                <a:spcAft>
                                                  <a:spcPts val="0"/>
                                                </a:spcAft>
                                                <a:buClrTx/>
                                                <a:buSzTx/>
                                                <a:buFontTx/>
                                                <a:buNone/>
                                                <a:tabLst/>
                                                <a:defRPr/>
                                              </a:pPr>
                                              <a:r>
                                                <a:rPr lang="en-US" sz="800" b="1" kern="0" dirty="0">
                                                  <a:solidFill>
                                                    <a:schemeClr val="tx1">
                                                      <a:lumMod val="95000"/>
                                                      <a:lumOff val="5000"/>
                                                    </a:schemeClr>
                                                  </a:solidFill>
                                                </a:rPr>
                                                <a:t>Yuliya Nemykina, MS</a:t>
                                              </a:r>
                                            </a:p>
                                            <a:p>
                                              <a:pPr marL="0" marR="0" lvl="0" indent="0" algn="ctr" defTabSz="914400" eaLnBrk="1" fontAlgn="auto" latinLnBrk="0" hangingPunct="1">
                                                <a:lnSpc>
                                                  <a:spcPct val="100000"/>
                                                </a:lnSpc>
                                                <a:spcBef>
                                                  <a:spcPts val="0"/>
                                                </a:spcBef>
                                                <a:spcAft>
                                                  <a:spcPts val="0"/>
                                                </a:spcAft>
                                                <a:buClrTx/>
                                                <a:buSzTx/>
                                                <a:buFontTx/>
                                                <a:buNone/>
                                                <a:tabLst/>
                                                <a:defRPr/>
                                              </a:pPr>
                                              <a:r>
                                                <a:rPr lang="en-US" sz="800" b="1" kern="0" dirty="0">
                                                  <a:solidFill>
                                                    <a:schemeClr val="tx1">
                                                      <a:lumMod val="95000"/>
                                                      <a:lumOff val="5000"/>
                                                    </a:schemeClr>
                                                  </a:solidFill>
                                                </a:rPr>
                                                <a:t>Research Data Coordinator I</a:t>
                                              </a:r>
                                              <a:endParaRPr kumimoji="0" lang="en-US" sz="800" b="1" i="0" u="none" strike="noStrike" kern="0" cap="none" spc="0" normalizeH="0" baseline="0" noProof="0" dirty="0">
                                                <a:ln>
                                                  <a:noFill/>
                                                </a:ln>
                                                <a:solidFill>
                                                  <a:schemeClr val="tx1">
                                                    <a:lumMod val="95000"/>
                                                    <a:lumOff val="5000"/>
                                                  </a:schemeClr>
                                                </a:solidFill>
                                                <a:effectLst/>
                                                <a:uLnTx/>
                                                <a:uFillTx/>
                                                <a:ea typeface="+mn-ea"/>
                                                <a:cs typeface="+mn-cs"/>
                                              </a:endParaRPr>
                                            </a:p>
                                          </p:txBody>
                                        </p:sp>
                                        <p:sp>
                                          <p:nvSpPr>
                                            <p:cNvPr id="3" name="Rectangle 2">
                                              <a:extLst>
                                                <a:ext uri="{FF2B5EF4-FFF2-40B4-BE49-F238E27FC236}">
                                                  <a16:creationId xmlns:a16="http://schemas.microsoft.com/office/drawing/2014/main" id="{FFBC520F-422D-1023-B53F-9474BF872E1B}"/>
                                                </a:ext>
                                              </a:extLst>
                                            </p:cNvPr>
                                            <p:cNvSpPr/>
                                            <p:nvPr/>
                                          </p:nvSpPr>
                                          <p:spPr>
                                            <a:xfrm>
                                              <a:off x="2219257" y="4419145"/>
                                              <a:ext cx="1574602" cy="439270"/>
                                            </a:xfrm>
                                            <a:prstGeom prst="rect">
                                              <a:avLst/>
                                            </a:prstGeom>
                                            <a:noFill/>
                                            <a:ln w="12700" cap="flat" cmpd="sng" algn="ctr">
                                              <a:solidFill>
                                                <a:schemeClr val="tx1"/>
                                              </a:solidFill>
                                              <a:prstDash val="solid"/>
                                              <a:miter lim="800000"/>
                                              <a:headEnd type="none" w="med" len="med"/>
                                              <a:tailEnd type="none" w="med" len="med"/>
                                            </a:ln>
                                            <a:effectLst/>
                                          </p:spPr>
                                          <p:txBody>
                                            <a:bodyPr rtlCol="0" anchor="ctr"/>
                                            <a:lstStyle/>
                                            <a:p>
                                              <a:pPr marL="0" marR="0" lvl="0" indent="0" algn="ctr" defTabSz="914400" eaLnBrk="1" fontAlgn="auto" latinLnBrk="0" hangingPunct="1">
                                                <a:lnSpc>
                                                  <a:spcPct val="100000"/>
                                                </a:lnSpc>
                                                <a:spcBef>
                                                  <a:spcPts val="0"/>
                                                </a:spcBef>
                                                <a:spcAft>
                                                  <a:spcPts val="0"/>
                                                </a:spcAft>
                                                <a:buClrTx/>
                                                <a:buSzTx/>
                                                <a:buFontTx/>
                                                <a:buNone/>
                                                <a:tabLst/>
                                                <a:defRPr/>
                                              </a:pPr>
                                              <a:r>
                                                <a:rPr lang="en-US" sz="800" b="1" kern="0" dirty="0">
                                                  <a:solidFill>
                                                    <a:schemeClr val="tx1">
                                                      <a:lumMod val="95000"/>
                                                      <a:lumOff val="5000"/>
                                                    </a:schemeClr>
                                                  </a:solidFill>
                                                </a:rPr>
                                                <a:t>Tiffany Johnson, BS </a:t>
                                              </a:r>
                                            </a:p>
                                            <a:p>
                                              <a:pPr marL="0" marR="0" lvl="0" indent="0" algn="ctr" defTabSz="914400" eaLnBrk="1" fontAlgn="auto" latinLnBrk="0" hangingPunct="1">
                                                <a:lnSpc>
                                                  <a:spcPct val="100000"/>
                                                </a:lnSpc>
                                                <a:spcBef>
                                                  <a:spcPts val="0"/>
                                                </a:spcBef>
                                                <a:spcAft>
                                                  <a:spcPts val="0"/>
                                                </a:spcAft>
                                                <a:buClrTx/>
                                                <a:buSzTx/>
                                                <a:buFontTx/>
                                                <a:buNone/>
                                                <a:tabLst/>
                                                <a:defRPr/>
                                              </a:pPr>
                                              <a:r>
                                                <a:rPr kumimoji="0" lang="en-US" sz="800" b="1" i="0" u="none" strike="noStrike" kern="0" cap="none" spc="0" normalizeH="0" baseline="0" noProof="0" dirty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chemeClr val="tx1">
                                                      <a:lumMod val="95000"/>
                                                      <a:lumOff val="5000"/>
                                                    </a:schemeClr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ea typeface="+mn-ea"/>
                                                  <a:cs typeface="+mn-cs"/>
                                                </a:rPr>
                                                <a:t>Surgery, Research Coordinator II</a:t>
                                              </a:r>
                                            </a:p>
                                          </p:txBody>
                                        </p:sp>
                                        <p:sp>
                                          <p:nvSpPr>
                                            <p:cNvPr id="8" name="Rectangle 7">
                                              <a:extLst>
                                                <a:ext uri="{FF2B5EF4-FFF2-40B4-BE49-F238E27FC236}">
                                                  <a16:creationId xmlns:a16="http://schemas.microsoft.com/office/drawing/2014/main" id="{46C01825-2208-CF9B-30E8-6A70255842FF}"/>
                                                </a:ext>
                                              </a:extLst>
                                            </p:cNvPr>
                                            <p:cNvSpPr/>
                                            <p:nvPr/>
                                          </p:nvSpPr>
                                          <p:spPr>
                                            <a:xfrm>
                                              <a:off x="4033653" y="4979491"/>
                                              <a:ext cx="1574602" cy="422103"/>
                                            </a:xfrm>
                                            <a:prstGeom prst="rect">
                                              <a:avLst/>
                                            </a:prstGeom>
                                            <a:solidFill>
                                              <a:schemeClr val="bg1"/>
                                            </a:solidFill>
                                            <a:ln w="12700" cap="flat" cmpd="sng" algn="ctr">
                                              <a:solidFill>
                                                <a:schemeClr val="tx1"/>
                                              </a:solidFill>
                                              <a:prstDash val="solid"/>
                                              <a:miter lim="800000"/>
                                              <a:headEnd type="none" w="med" len="med"/>
                                              <a:tailEnd type="none" w="med" len="med"/>
                                            </a:ln>
                                            <a:effectLst/>
                                          </p:spPr>
                                          <p:txBody>
                                            <a:bodyPr rtlCol="0" anchor="ctr"/>
                                            <a:lstStyle/>
                                            <a:p>
                                              <a:pPr marL="0" marR="0" lvl="0" indent="0" algn="ctr" defTabSz="914400" eaLnBrk="1" fontAlgn="auto" latinLnBrk="0" hangingPunct="1">
                                                <a:lnSpc>
                                                  <a:spcPct val="100000"/>
                                                </a:lnSpc>
                                                <a:spcBef>
                                                  <a:spcPts val="0"/>
                                                </a:spcBef>
                                                <a:spcAft>
                                                  <a:spcPts val="0"/>
                                                </a:spcAft>
                                                <a:buClrTx/>
                                                <a:buSzTx/>
                                                <a:buFontTx/>
                                                <a:buNone/>
                                                <a:tabLst/>
                                                <a:defRPr/>
                                              </a:pPr>
                                              <a:r>
                                                <a:rPr kumimoji="0" lang="en-US" sz="800" b="1" i="0" u="none" strike="noStrike" kern="0" cap="none" spc="0" normalizeH="0" baseline="0" noProof="0" dirty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chemeClr val="tx1">
                                                      <a:lumMod val="95000"/>
                                                      <a:lumOff val="5000"/>
                                                    </a:schemeClr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ea typeface="+mn-ea"/>
                                                  <a:cs typeface="+mn-cs"/>
                                                </a:rPr>
                                                <a:t>Francisca Hammond, MS</a:t>
                                              </a:r>
                                            </a:p>
                                            <a:p>
                                              <a:pPr marL="0" marR="0" lvl="0" indent="0" algn="ctr" defTabSz="914400" eaLnBrk="1" fontAlgn="auto" latinLnBrk="0" hangingPunct="1">
                                                <a:lnSpc>
                                                  <a:spcPct val="100000"/>
                                                </a:lnSpc>
                                                <a:spcBef>
                                                  <a:spcPts val="0"/>
                                                </a:spcBef>
                                                <a:spcAft>
                                                  <a:spcPts val="0"/>
                                                </a:spcAft>
                                                <a:buClrTx/>
                                                <a:buSzTx/>
                                                <a:buFontTx/>
                                                <a:buNone/>
                                                <a:tabLst/>
                                                <a:defRPr/>
                                              </a:pPr>
                                              <a:r>
                                                <a:rPr kumimoji="0" lang="en-US" sz="800" b="1" i="0" u="none" strike="noStrike" kern="0" cap="none" spc="0" normalizeH="0" baseline="0" noProof="0" dirty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chemeClr val="tx1">
                                                      <a:lumMod val="95000"/>
                                                      <a:lumOff val="5000"/>
                                                    </a:schemeClr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ea typeface="+mn-ea"/>
                                                  <a:cs typeface="+mn-cs"/>
                                                </a:rPr>
                                                <a:t>Research Coordinator</a:t>
                                              </a:r>
                                            </a:p>
                                            <a:p>
                                              <a:pPr marL="0" marR="0" lvl="0" indent="0" algn="ctr" defTabSz="914400" eaLnBrk="1" fontAlgn="auto" latinLnBrk="0" hangingPunct="1">
                                                <a:lnSpc>
                                                  <a:spcPct val="100000"/>
                                                </a:lnSpc>
                                                <a:spcBef>
                                                  <a:spcPts val="0"/>
                                                </a:spcBef>
                                                <a:spcAft>
                                                  <a:spcPts val="0"/>
                                                </a:spcAft>
                                                <a:buClrTx/>
                                                <a:buSzTx/>
                                                <a:buFontTx/>
                                                <a:buNone/>
                                                <a:tabLst/>
                                                <a:defRPr/>
                                              </a:pPr>
                                              <a:r>
                                                <a:rPr lang="en-US" sz="800" b="1" kern="0" dirty="0">
                                                  <a:solidFill>
                                                    <a:schemeClr val="tx1">
                                                      <a:lumMod val="95000"/>
                                                      <a:lumOff val="5000"/>
                                                    </a:schemeClr>
                                                  </a:solidFill>
                                                </a:rPr>
                                                <a:t>Anesthesiology</a:t>
                                              </a:r>
                                              <a:endParaRPr kumimoji="0" lang="en-US" sz="800" b="1" i="0" u="none" strike="noStrike" kern="0" cap="none" spc="0" normalizeH="0" baseline="0" noProof="0" dirty="0">
                                                <a:ln>
                                                  <a:noFill/>
                                                </a:ln>
                                                <a:solidFill>
                                                  <a:schemeClr val="tx1">
                                                    <a:lumMod val="95000"/>
                                                    <a:lumOff val="5000"/>
                                                  </a:schemeClr>
                                                </a:solidFill>
                                                <a:effectLst/>
                                                <a:uLnTx/>
                                                <a:uFillTx/>
                                                <a:ea typeface="+mn-ea"/>
                                                <a:cs typeface="+mn-cs"/>
                                              </a:endParaRPr>
                                            </a:p>
                                          </p:txBody>
                                        </p:sp>
                                      </p:grpSp>
                                      <p:sp>
                                        <p:nvSpPr>
                                          <p:cNvPr id="16" name="Rectangle 15">
                                            <a:extLst>
                                              <a:ext uri="{FF2B5EF4-FFF2-40B4-BE49-F238E27FC236}">
                                                <a16:creationId xmlns:a16="http://schemas.microsoft.com/office/drawing/2014/main" id="{B5C451ED-6F69-3468-A8A8-488775F5FFE6}"/>
                                              </a:ext>
                                            </a:extLst>
                                          </p:cNvPr>
                                          <p:cNvSpPr/>
                                          <p:nvPr/>
                                        </p:nvSpPr>
                                        <p:spPr>
                                          <a:xfrm>
                                            <a:off x="-7536404" y="-68546"/>
                                            <a:ext cx="10047579" cy="1072997"/>
                                          </a:xfrm>
                                          <a:prstGeom prst="rect">
                                            <a:avLst/>
                                          </a:prstGeom>
                                          <a:noFill/>
                                          <a:ln>
                                            <a:solidFill>
                                              <a:schemeClr val="tx1"/>
                                            </a:solidFill>
                                          </a:ln>
                                        </p:spPr>
                                        <p:style>
                                          <a:lnRef idx="2">
                                            <a:schemeClr val="accent1">
                                              <a:shade val="50000"/>
                                            </a:schemeClr>
                                          </a:lnRef>
                                          <a:fillRef idx="1">
                                            <a:schemeClr val="accent1"/>
                                          </a:fillRef>
                                          <a:effectRef idx="0">
                                            <a:schemeClr val="accent1"/>
                                          </a:effectRef>
                                          <a:fontRef idx="minor">
                                            <a:schemeClr val="lt1"/>
                                          </a:fontRef>
                                        </p:style>
                                        <p:txBody>
                                          <a:bodyPr rtlCol="0" anchor="ctr"/>
                                          <a:lstStyle/>
                                          <a:p>
                                            <a:r>
                                              <a:rPr lang="en-US" sz="1400" b="1" u="sng" dirty="0">
                                                <a:solidFill>
                                                  <a:schemeClr val="accent2"/>
                                                </a:solidFill>
                                              </a:rPr>
                                              <a:t>Organizational Chart </a:t>
                                            </a:r>
                                          </a:p>
                                          <a:p>
                                            <a:r>
                                              <a:rPr lang="en-US" sz="1400" b="1" dirty="0">
                                                <a:solidFill>
                                                  <a:schemeClr val="tx1">
                                                    <a:lumMod val="75000"/>
                                                    <a:lumOff val="25000"/>
                                                  </a:schemeClr>
                                                </a:solidFill>
                                              </a:rPr>
                                              <a:t>Translational Research</a:t>
                                            </a:r>
                                          </a:p>
                                          <a:p>
                                            <a:r>
                                              <a:rPr lang="en-US" sz="1400" b="1" dirty="0">
                                                <a:solidFill>
                                                  <a:schemeClr val="tx1">
                                                    <a:lumMod val="75000"/>
                                                    <a:lumOff val="25000"/>
                                                  </a:schemeClr>
                                                </a:solidFill>
                                              </a:rPr>
                                              <a:t>The Office of Research Support (ORS)</a:t>
                                            </a:r>
                                          </a:p>
                                          <a:p>
                                            <a:r>
                                              <a:rPr lang="en-US" sz="1400" b="1" dirty="0">
                                                <a:solidFill>
                                                  <a:schemeClr val="tx1">
                                                    <a:lumMod val="75000"/>
                                                    <a:lumOff val="25000"/>
                                                  </a:schemeClr>
                                                </a:solidFill>
                                              </a:rPr>
                                              <a:t>The Office of Biostatistics and Research Consultation (OBRC)</a:t>
                                            </a:r>
                                          </a:p>
                                        </p:txBody>
                                      </p:sp>
                                      <p:cxnSp>
                                        <p:nvCxnSpPr>
                                          <p:cNvPr id="27" name="Straight Arrow Connector 26">
                                            <a:extLst>
                                              <a:ext uri="{FF2B5EF4-FFF2-40B4-BE49-F238E27FC236}">
                                                <a16:creationId xmlns:a16="http://schemas.microsoft.com/office/drawing/2014/main" id="{F7EFA8C4-93ED-FD94-02F0-7FEEF5A2BE4D}"/>
                                              </a:ext>
                                            </a:extLst>
                                          </p:cNvPr>
                                          <p:cNvCxnSpPr>
                                            <a:cxnSpLocks/>
                                          </p:cNvCxnSpPr>
                                          <p:nvPr/>
                                        </p:nvCxnSpPr>
                                        <p:spPr>
                                          <a:xfrm flipV="1">
                                            <a:off x="6016614" y="3750248"/>
                                            <a:ext cx="0" cy="218915"/>
                                          </a:xfrm>
                                          <a:prstGeom prst="straightConnector1">
                                            <a:avLst/>
                                          </a:prstGeom>
                                          <a:ln>
                                            <a:solidFill>
                                              <a:schemeClr val="tx1"/>
                                            </a:solidFill>
                                            <a:headEnd type="none" w="med" len="med"/>
                                            <a:tailEnd type="none" w="med" len="med"/>
                                          </a:ln>
                                        </p:spPr>
                                        <p:style>
                                          <a:lnRef idx="1">
                                            <a:schemeClr val="accent1"/>
                                          </a:lnRef>
                                          <a:fillRef idx="0">
                                            <a:schemeClr val="accent1"/>
                                          </a:fillRef>
                                          <a:effectRef idx="0">
                                            <a:schemeClr val="accent1"/>
                                          </a:effectRef>
                                          <a:fontRef idx="minor">
                                            <a:schemeClr val="tx1"/>
                                          </a:fontRef>
                                        </p:style>
                                      </p:cxnSp>
                                      <p:cxnSp>
                                        <p:nvCxnSpPr>
                                          <p:cNvPr id="43" name="Straight Connector 42">
                                            <a:extLst>
                                              <a:ext uri="{FF2B5EF4-FFF2-40B4-BE49-F238E27FC236}">
                                                <a16:creationId xmlns:a16="http://schemas.microsoft.com/office/drawing/2014/main" id="{DDB20D10-042E-BD5A-6F7B-DA3DF3955E73}"/>
                                              </a:ext>
                                            </a:extLst>
                                          </p:cNvPr>
                                          <p:cNvCxnSpPr>
                                            <a:cxnSpLocks/>
                                            <a:stCxn id="2" idx="3"/>
                                            <a:endCxn id="6" idx="1"/>
                                          </p:cNvCxnSpPr>
                                          <p:nvPr/>
                                        </p:nvCxnSpPr>
                                        <p:spPr>
                                          <a:xfrm>
                                            <a:off x="3494900" y="4660216"/>
                                            <a:ext cx="239798" cy="7725"/>
                                          </a:xfrm>
                                          <a:prstGeom prst="line">
                                            <a:avLst/>
                                          </a:prstGeom>
                                          <a:ln>
                                            <a:solidFill>
                                              <a:schemeClr val="tx1"/>
                                            </a:solidFill>
                                          </a:ln>
                                        </p:spPr>
                                        <p:style>
                                          <a:lnRef idx="1">
                                            <a:schemeClr val="accent1"/>
                                          </a:lnRef>
                                          <a:fillRef idx="0">
                                            <a:schemeClr val="accent1"/>
                                          </a:fillRef>
                                          <a:effectRef idx="0">
                                            <a:schemeClr val="accent1"/>
                                          </a:effectRef>
                                          <a:fontRef idx="minor">
                                            <a:schemeClr val="tx1"/>
                                          </a:fontRef>
                                        </p:style>
                                      </p:cxnSp>
                                      <p:cxnSp>
                                        <p:nvCxnSpPr>
                                          <p:cNvPr id="45" name="Straight Connector 44">
                                            <a:extLst>
                                              <a:ext uri="{FF2B5EF4-FFF2-40B4-BE49-F238E27FC236}">
                                                <a16:creationId xmlns:a16="http://schemas.microsoft.com/office/drawing/2014/main" id="{C6693B7A-17D3-3439-57B2-F2D136568AF9}"/>
                                              </a:ext>
                                            </a:extLst>
                                          </p:cNvPr>
                                          <p:cNvCxnSpPr>
                                            <a:cxnSpLocks/>
                                            <a:stCxn id="3" idx="3"/>
                                            <a:endCxn id="7" idx="1"/>
                                          </p:cNvCxnSpPr>
                                          <p:nvPr/>
                                        </p:nvCxnSpPr>
                                        <p:spPr>
                                          <a:xfrm flipV="1">
                                            <a:off x="3494900" y="5172056"/>
                                            <a:ext cx="239798" cy="8140"/>
                                          </a:xfrm>
                                          <a:prstGeom prst="line">
                                            <a:avLst/>
                                          </a:prstGeom>
                                          <a:ln>
                                            <a:solidFill>
                                              <a:schemeClr val="tx1"/>
                                            </a:solidFill>
                                          </a:ln>
                                        </p:spPr>
                                        <p:style>
                                          <a:lnRef idx="1">
                                            <a:schemeClr val="accent1"/>
                                          </a:lnRef>
                                          <a:fillRef idx="0">
                                            <a:schemeClr val="accent1"/>
                                          </a:fillRef>
                                          <a:effectRef idx="0">
                                            <a:schemeClr val="accent1"/>
                                          </a:effectRef>
                                          <a:fontRef idx="minor">
                                            <a:schemeClr val="tx1"/>
                                          </a:fontRef>
                                        </p:style>
                                      </p:cxnSp>
                                      <p:cxnSp>
                                        <p:nvCxnSpPr>
                                          <p:cNvPr id="69" name="Straight Connector 68">
                                            <a:extLst>
                                              <a:ext uri="{FF2B5EF4-FFF2-40B4-BE49-F238E27FC236}">
                                                <a16:creationId xmlns:a16="http://schemas.microsoft.com/office/drawing/2014/main" id="{CDAA6D57-EFE7-5F94-EEDA-1D318812943D}"/>
                                              </a:ext>
                                            </a:extLst>
                                          </p:cNvPr>
                                          <p:cNvCxnSpPr>
                                            <a:cxnSpLocks/>
                                            <a:stCxn id="125" idx="0"/>
                                          </p:cNvCxnSpPr>
                                          <p:nvPr/>
                                        </p:nvCxnSpPr>
                                        <p:spPr>
                                          <a:xfrm flipH="1" flipV="1">
                                            <a:off x="-3194278" y="1471450"/>
                                            <a:ext cx="24565" cy="3555604"/>
                                          </a:xfrm>
                                          <a:prstGeom prst="line">
                                            <a:avLst/>
                                          </a:prstGeom>
                                          <a:ln>
                                            <a:solidFill>
                                              <a:schemeClr val="tx1"/>
                                            </a:solidFill>
                                          </a:ln>
                                        </p:spPr>
                                        <p:style>
                                          <a:lnRef idx="1">
                                            <a:schemeClr val="accent1"/>
                                          </a:lnRef>
                                          <a:fillRef idx="0">
                                            <a:schemeClr val="accent1"/>
                                          </a:fillRef>
                                          <a:effectRef idx="0">
                                            <a:schemeClr val="accent1"/>
                                          </a:effectRef>
                                          <a:fontRef idx="minor">
                                            <a:schemeClr val="tx1"/>
                                          </a:fontRef>
                                        </p:style>
                                      </p:cxnSp>
                                      <p:cxnSp>
                                        <p:nvCxnSpPr>
                                          <p:cNvPr id="72" name="Straight Connector 71">
                                            <a:extLst>
                                              <a:ext uri="{FF2B5EF4-FFF2-40B4-BE49-F238E27FC236}">
                                                <a16:creationId xmlns:a16="http://schemas.microsoft.com/office/drawing/2014/main" id="{6D937ED1-D4CA-9020-43C3-F0973546C707}"/>
                                              </a:ext>
                                            </a:extLst>
                                          </p:cNvPr>
                                          <p:cNvCxnSpPr>
                                            <a:cxnSpLocks/>
                                          </p:cNvCxnSpPr>
                                          <p:nvPr/>
                                        </p:nvCxnSpPr>
                                        <p:spPr>
                                          <a:xfrm flipV="1">
                                            <a:off x="-7478903" y="1456194"/>
                                            <a:ext cx="10267992" cy="34820"/>
                                          </a:xfrm>
                                          <a:prstGeom prst="line">
                                            <a:avLst/>
                                          </a:prstGeom>
                                          <a:ln>
                                            <a:solidFill>
                                              <a:schemeClr val="tx1"/>
                                            </a:solidFill>
                                          </a:ln>
                                        </p:spPr>
                                        <p:style>
                                          <a:lnRef idx="1">
                                            <a:schemeClr val="accent1"/>
                                          </a:lnRef>
                                          <a:fillRef idx="0">
                                            <a:schemeClr val="accent1"/>
                                          </a:fillRef>
                                          <a:effectRef idx="0">
                                            <a:schemeClr val="accent1"/>
                                          </a:effectRef>
                                          <a:fontRef idx="minor">
                                            <a:schemeClr val="tx1"/>
                                          </a:fontRef>
                                        </p:style>
                                      </p:cxnSp>
                                      <p:cxnSp>
                                        <p:nvCxnSpPr>
                                          <p:cNvPr id="77" name="Straight Connector 76">
                                            <a:extLst>
                                              <a:ext uri="{FF2B5EF4-FFF2-40B4-BE49-F238E27FC236}">
                                                <a16:creationId xmlns:a16="http://schemas.microsoft.com/office/drawing/2014/main" id="{F9A5C703-82EB-5787-2F8C-4F8DE204705D}"/>
                                              </a:ext>
                                            </a:extLst>
                                          </p:cNvPr>
                                          <p:cNvCxnSpPr>
                                            <a:cxnSpLocks/>
                                          </p:cNvCxnSpPr>
                                          <p:nvPr/>
                                        </p:nvCxnSpPr>
                                        <p:spPr>
                                          <a:xfrm>
                                            <a:off x="2742134" y="1456483"/>
                                            <a:ext cx="10073052" cy="33318"/>
                                          </a:xfrm>
                                          <a:prstGeom prst="line">
                                            <a:avLst/>
                                          </a:prstGeom>
                                          <a:ln>
                                            <a:solidFill>
                                              <a:schemeClr val="tx1"/>
                                            </a:solidFill>
                                          </a:ln>
                                        </p:spPr>
                                        <p:style>
                                          <a:lnRef idx="1">
                                            <a:schemeClr val="accent1"/>
                                          </a:lnRef>
                                          <a:fillRef idx="0">
                                            <a:schemeClr val="accent1"/>
                                          </a:fillRef>
                                          <a:effectRef idx="0">
                                            <a:schemeClr val="accent1"/>
                                          </a:effectRef>
                                          <a:fontRef idx="minor">
                                            <a:schemeClr val="tx1"/>
                                          </a:fontRef>
                                        </p:style>
                                      </p:cxnSp>
                                      <p:sp>
                                        <p:nvSpPr>
                                          <p:cNvPr id="78" name="Rectangle 77">
                                            <a:extLst>
                                              <a:ext uri="{FF2B5EF4-FFF2-40B4-BE49-F238E27FC236}">
                                                <a16:creationId xmlns:a16="http://schemas.microsoft.com/office/drawing/2014/main" id="{C53E8D4A-4FD6-D19E-5AA9-32F00E95FDB1}"/>
                                              </a:ext>
                                            </a:extLst>
                                          </p:cNvPr>
                                          <p:cNvSpPr/>
                                          <p:nvPr/>
                                        </p:nvSpPr>
                                        <p:spPr>
                                          <a:xfrm>
                                            <a:off x="7049091" y="2945147"/>
                                            <a:ext cx="1824229" cy="433712"/>
                                          </a:xfrm>
                                          <a:prstGeom prst="rect">
                                            <a:avLst/>
                                          </a:prstGeom>
                                          <a:solidFill>
                                            <a:schemeClr val="bg1"/>
                                          </a:solidFill>
                                          <a:ln>
                                            <a:solidFill>
                                              <a:schemeClr val="tx1"/>
                                            </a:solidFill>
                                          </a:ln>
                                        </p:spPr>
                                        <p:style>
                                          <a:lnRef idx="2">
                                            <a:schemeClr val="accent1">
                                              <a:shade val="50000"/>
                                            </a:schemeClr>
                                          </a:lnRef>
                                          <a:fillRef idx="1">
                                            <a:schemeClr val="accent1"/>
                                          </a:fillRef>
                                          <a:effectRef idx="0">
                                            <a:schemeClr val="accent1"/>
                                          </a:effectRef>
                                          <a:fontRef idx="minor">
                                            <a:schemeClr val="lt1"/>
                                          </a:fontRef>
                                        </p:style>
                                        <p:txBody>
                                          <a:bodyPr rtlCol="0" anchor="ctr"/>
                                          <a:lstStyle/>
                                          <a:p>
                                            <a:pPr algn="ctr"/>
                                            <a:r>
                                              <a:rPr lang="en-US" sz="800" b="1" dirty="0">
                                                <a:solidFill>
                                                  <a:schemeClr val="tx1">
                                                    <a:lumMod val="95000"/>
                                                    <a:lumOff val="5000"/>
                                                  </a:schemeClr>
                                                </a:solidFill>
                                              </a:rPr>
                                              <a:t>Preclinical and Diagnostic Molecular Imaging Laboratory (PDMIL)  Facility </a:t>
                                            </a:r>
                                          </a:p>
                                        </p:txBody>
                                      </p:sp>
                                      <p:sp>
                                        <p:nvSpPr>
                                          <p:cNvPr id="101" name="Left Brace 100">
                                            <a:extLst>
                                              <a:ext uri="{FF2B5EF4-FFF2-40B4-BE49-F238E27FC236}">
                                                <a16:creationId xmlns:a16="http://schemas.microsoft.com/office/drawing/2014/main" id="{46F37625-9DDB-BEC9-080D-D81A3996FC53}"/>
                                              </a:ext>
                                            </a:extLst>
                                          </p:cNvPr>
                                          <p:cNvSpPr/>
                                          <p:nvPr/>
                                        </p:nvSpPr>
                                        <p:spPr>
                                          <a:xfrm>
                                            <a:off x="6934301" y="2945147"/>
                                            <a:ext cx="123573" cy="1021651"/>
                                          </a:xfrm>
                                          <a:prstGeom prst="leftBrace">
                                            <a:avLst/>
                                          </a:prstGeom>
                                          <a:ln>
                                            <a:solidFill>
                                              <a:schemeClr val="tx1"/>
                                            </a:solidFill>
                                          </a:ln>
                                        </p:spPr>
                                        <p:style>
                                          <a:lnRef idx="1">
                                            <a:schemeClr val="accent1"/>
                                          </a:lnRef>
                                          <a:fillRef idx="0">
                                            <a:schemeClr val="accent1"/>
                                          </a:fillRef>
                                          <a:effectRef idx="0">
                                            <a:schemeClr val="accent1"/>
                                          </a:effectRef>
                                          <a:fontRef idx="minor">
                                            <a:schemeClr val="tx1"/>
                                          </a:fontRef>
                                        </p:style>
                                        <p:txBody>
                                          <a:bodyPr rtlCol="0" anchor="ctr"/>
                                          <a:lstStyle/>
                                          <a:p>
                                            <a:pPr algn="ctr"/>
                                            <a:endParaRPr lang="en-US" sz="800" b="1" dirty="0">
                                              <a:solidFill>
                                                <a:schemeClr val="tx1">
                                                  <a:lumMod val="95000"/>
                                                  <a:lumOff val="5000"/>
                                                </a:schemeClr>
                                              </a:solidFill>
                                            </a:endParaRPr>
                                          </a:p>
                                        </p:txBody>
                                      </p:sp>
                                      <p:cxnSp>
                                        <p:nvCxnSpPr>
                                          <p:cNvPr id="103" name="Connector: Elbow 102">
                                            <a:extLst>
                                              <a:ext uri="{FF2B5EF4-FFF2-40B4-BE49-F238E27FC236}">
                                                <a16:creationId xmlns:a16="http://schemas.microsoft.com/office/drawing/2014/main" id="{B30F18E4-7E35-13AD-0B9A-A11D60C331E0}"/>
                                              </a:ext>
                                            </a:extLst>
                                          </p:cNvPr>
                                          <p:cNvCxnSpPr>
                                            <a:cxnSpLocks/>
                                            <a:stCxn id="101" idx="1"/>
                                          </p:cNvCxnSpPr>
                                          <p:nvPr/>
                                        </p:nvCxnSpPr>
                                        <p:spPr>
                                          <a:xfrm rot="10800000">
                                            <a:off x="5041863" y="2350449"/>
                                            <a:ext cx="1892439" cy="1105525"/>
                                          </a:xfrm>
                                          <a:prstGeom prst="bentConnector3">
                                            <a:avLst>
                                              <a:gd name="adj1" fmla="val 4116"/>
                                            </a:avLst>
                                          </a:prstGeom>
                                          <a:ln>
                                            <a:solidFill>
                                              <a:schemeClr val="tx1"/>
                                            </a:solidFill>
                                          </a:ln>
                                        </p:spPr>
                                        <p:style>
                                          <a:lnRef idx="1">
                                            <a:schemeClr val="accent1"/>
                                          </a:lnRef>
                                          <a:fillRef idx="0">
                                            <a:schemeClr val="accent1"/>
                                          </a:fillRef>
                                          <a:effectRef idx="0">
                                            <a:schemeClr val="accent1"/>
                                          </a:effectRef>
                                          <a:fontRef idx="minor">
                                            <a:schemeClr val="tx1"/>
                                          </a:fontRef>
                                        </p:style>
                                      </p:cxnSp>
                                      <p:cxnSp>
                                        <p:nvCxnSpPr>
                                          <p:cNvPr id="121" name="Straight Arrow Connector 120">
                                            <a:extLst>
                                              <a:ext uri="{FF2B5EF4-FFF2-40B4-BE49-F238E27FC236}">
                                                <a16:creationId xmlns:a16="http://schemas.microsoft.com/office/drawing/2014/main" id="{17385753-C9A6-7F86-7B1D-00082D438EF1}"/>
                                              </a:ext>
                                            </a:extLst>
                                          </p:cNvPr>
                                          <p:cNvCxnSpPr>
                                            <a:cxnSpLocks/>
                                          </p:cNvCxnSpPr>
                                          <p:nvPr/>
                                        </p:nvCxnSpPr>
                                        <p:spPr>
                                          <a:xfrm flipV="1">
                                            <a:off x="-7516339" y="1491499"/>
                                            <a:ext cx="16728" cy="3399889"/>
                                          </a:xfrm>
                                          <a:prstGeom prst="straightConnector1">
                                            <a:avLst/>
                                          </a:prstGeom>
                                          <a:noFill/>
                                          <a:ln>
                                            <a:solidFill>
                                              <a:schemeClr val="tx1"/>
                                            </a:solidFill>
                                            <a:headEnd type="none" w="med" len="med"/>
                                            <a:tailEnd type="none" w="med" len="med"/>
                                          </a:ln>
                                        </p:spPr>
                                        <p:style>
                                          <a:lnRef idx="1">
                                            <a:schemeClr val="accent1"/>
                                          </a:lnRef>
                                          <a:fillRef idx="0">
                                            <a:schemeClr val="accent1"/>
                                          </a:fillRef>
                                          <a:effectRef idx="0">
                                            <a:schemeClr val="accent1"/>
                                          </a:effectRef>
                                          <a:fontRef idx="minor">
                                            <a:schemeClr val="tx1"/>
                                          </a:fontRef>
                                        </p:style>
                                      </p:cxnSp>
                                      <p:sp>
                                        <p:nvSpPr>
                                          <p:cNvPr id="61" name="Rounded Rectangle 3">
                                            <a:extLst>
                                              <a:ext uri="{FF2B5EF4-FFF2-40B4-BE49-F238E27FC236}">
                                                <a16:creationId xmlns:a16="http://schemas.microsoft.com/office/drawing/2014/main" id="{41244FE1-C711-A6C1-CE40-7EF5169332A0}"/>
                                              </a:ext>
                                            </a:extLst>
                                          </p:cNvPr>
                                          <p:cNvSpPr/>
                                          <p:nvPr/>
                                        </p:nvSpPr>
                                        <p:spPr>
                                          <a:xfrm>
                                            <a:off x="-8371419" y="2312210"/>
                                            <a:ext cx="1710162" cy="610585"/>
                                          </a:xfrm>
                                          <a:prstGeom prst="rect">
                                            <a:avLst/>
                                          </a:prstGeom>
                                          <a:solidFill>
                                            <a:schemeClr val="bg1"/>
                                          </a:solidFill>
                                          <a:ln>
                                            <a:solidFill>
                                              <a:schemeClr val="tx1"/>
                                            </a:solidFill>
                                            <a:headEnd type="none" w="med" len="med"/>
                                            <a:tailEnd type="none" w="med" len="med"/>
                                          </a:ln>
                                        </p:spPr>
                                        <p:style>
                                          <a:lnRef idx="2">
                                            <a:schemeClr val="accent1">
                                              <a:shade val="50000"/>
                                            </a:schemeClr>
                                          </a:lnRef>
                                          <a:fillRef idx="1">
                                            <a:schemeClr val="accent1"/>
                                          </a:fillRef>
                                          <a:effectRef idx="0">
                                            <a:schemeClr val="accent1"/>
                                          </a:effectRef>
                                          <a:fontRef idx="minor">
                                            <a:schemeClr val="lt1"/>
                                          </a:fontRef>
                                        </p:style>
                                        <p:txBody>
                                          <a:bodyPr rtlCol="0" anchor="ctr"/>
                                          <a:lstStyle/>
                                          <a:p>
                                            <a:pPr algn="ctr"/>
                                            <a:r>
                                              <a:rPr lang="en-US" sz="800" b="1" dirty="0">
                                                <a:solidFill>
                                                  <a:schemeClr val="tx1">
                                                    <a:lumMod val="95000"/>
                                                    <a:lumOff val="5000"/>
                                                  </a:schemeClr>
                                                </a:solidFill>
                                              </a:rPr>
                                              <a:t>Jeffrey W. Peeke, MD</a:t>
                                            </a:r>
                                          </a:p>
                                          <a:p>
                                            <a:pPr algn="ctr"/>
                                            <a:r>
                                              <a:rPr lang="en-US" sz="800" b="1" dirty="0">
                                                <a:solidFill>
                                                  <a:schemeClr val="tx1">
                                                    <a:lumMod val="95000"/>
                                                    <a:lumOff val="5000"/>
                                                  </a:schemeClr>
                                                </a:solidFill>
                                              </a:rPr>
                                              <a:t>Department of Radiology</a:t>
                                            </a:r>
                                          </a:p>
                                          <a:p>
                                            <a:pPr algn="ctr"/>
                                            <a:r>
                                              <a:rPr lang="en-US" sz="800" b="1" dirty="0">
                                                <a:solidFill>
                                                  <a:schemeClr val="tx1">
                                                    <a:lumMod val="95000"/>
                                                    <a:lumOff val="5000"/>
                                                  </a:schemeClr>
                                                </a:solidFill>
                                              </a:rPr>
                                              <a:t>Assistant Professor and Chair</a:t>
                                            </a:r>
                                          </a:p>
                                        </p:txBody>
                                      </p:sp>
                                      <p:sp>
                                        <p:nvSpPr>
                                          <p:cNvPr id="120" name="Rectangle 119">
                                            <a:extLst>
                                              <a:ext uri="{FF2B5EF4-FFF2-40B4-BE49-F238E27FC236}">
                                                <a16:creationId xmlns:a16="http://schemas.microsoft.com/office/drawing/2014/main" id="{B693639F-0B0B-559B-21D3-42BFFE44A403}"/>
                                              </a:ext>
                                            </a:extLst>
                                          </p:cNvPr>
                                          <p:cNvSpPr/>
                                          <p:nvPr/>
                                        </p:nvSpPr>
                                        <p:spPr>
                                          <a:xfrm>
                                            <a:off x="-8361572" y="3184268"/>
                                            <a:ext cx="1737675" cy="449795"/>
                                          </a:xfrm>
                                          <a:prstGeom prst="rect">
                                            <a:avLst/>
                                          </a:prstGeom>
                                          <a:solidFill>
                                            <a:schemeClr val="bg1"/>
                                          </a:solidFill>
                                          <a:ln>
                                            <a:solidFill>
                                              <a:schemeClr val="tx1"/>
                                            </a:solidFill>
                                          </a:ln>
                                        </p:spPr>
                                        <p:style>
                                          <a:lnRef idx="2">
                                            <a:schemeClr val="accent1">
                                              <a:shade val="50000"/>
                                            </a:schemeClr>
                                          </a:lnRef>
                                          <a:fillRef idx="1">
                                            <a:schemeClr val="accent1"/>
                                          </a:fillRef>
                                          <a:effectRef idx="0">
                                            <a:schemeClr val="accent1"/>
                                          </a:effectRef>
                                          <a:fontRef idx="minor">
                                            <a:schemeClr val="lt1"/>
                                          </a:fontRef>
                                        </p:style>
                                        <p:txBody>
                                          <a:bodyPr rtlCol="0" anchor="ctr"/>
                                          <a:lstStyle/>
                                          <a:p>
                                            <a:pPr algn="ctr"/>
                                            <a:r>
                                              <a:rPr lang="en-US" sz="800" b="1" dirty="0">
                                                <a:solidFill>
                                                  <a:schemeClr val="tx1">
                                                    <a:lumMod val="95000"/>
                                                    <a:lumOff val="5000"/>
                                                  </a:schemeClr>
                                                </a:solidFill>
                                              </a:rPr>
                                              <a:t>The Molecular Imaging &amp; Translational Research Program (MITRP) </a:t>
                                            </a:r>
                                          </a:p>
                                        </p:txBody>
                                      </p:sp>
                                      <p:sp>
                                        <p:nvSpPr>
                                          <p:cNvPr id="129" name="Rectangle 128">
                                            <a:extLst>
                                              <a:ext uri="{FF2B5EF4-FFF2-40B4-BE49-F238E27FC236}">
                                                <a16:creationId xmlns:a16="http://schemas.microsoft.com/office/drawing/2014/main" id="{B66B88CF-4752-8FEF-CEB9-87C121210909}"/>
                                              </a:ext>
                                            </a:extLst>
                                          </p:cNvPr>
                                          <p:cNvSpPr/>
                                          <p:nvPr/>
                                        </p:nvSpPr>
                                        <p:spPr>
                                          <a:xfrm>
                                            <a:off x="-8361571" y="3963346"/>
                                            <a:ext cx="1723922" cy="628406"/>
                                          </a:xfrm>
                                          <a:prstGeom prst="rect">
                                            <a:avLst/>
                                          </a:prstGeom>
                                          <a:solidFill>
                                            <a:schemeClr val="bg1"/>
                                          </a:solidFill>
                                          <a:ln>
                                            <a:solidFill>
                                              <a:schemeClr val="tx1"/>
                                            </a:solidFill>
                                          </a:ln>
                                        </p:spPr>
                                        <p:style>
                                          <a:lnRef idx="2">
                                            <a:schemeClr val="accent1">
                                              <a:shade val="50000"/>
                                            </a:schemeClr>
                                          </a:lnRef>
                                          <a:fillRef idx="1">
                                            <a:schemeClr val="accent1"/>
                                          </a:fillRef>
                                          <a:effectRef idx="0">
                                            <a:schemeClr val="accent1"/>
                                          </a:effectRef>
                                          <a:fontRef idx="minor">
                                            <a:schemeClr val="lt1"/>
                                          </a:fontRef>
                                        </p:style>
                                        <p:txBody>
                                          <a:bodyPr rtlCol="0" anchor="ctr"/>
                                          <a:lstStyle/>
                                          <a:p>
                                            <a:pPr algn="ctr"/>
                                            <a:r>
                                              <a:rPr lang="en-US" sz="800" b="1" dirty="0">
                                                <a:solidFill>
                                                  <a:schemeClr val="tx1">
                                                    <a:lumMod val="95000"/>
                                                    <a:lumOff val="5000"/>
                                                  </a:schemeClr>
                                                </a:solidFill>
                                              </a:rPr>
                                              <a:t>Dustin R. Osborne, PhD</a:t>
                                            </a:r>
                                          </a:p>
                                          <a:p>
                                            <a:pPr algn="ctr"/>
                                            <a:r>
                                              <a:rPr lang="en-US" sz="800" b="1" dirty="0">
                                                <a:solidFill>
                                                  <a:schemeClr val="tx1">
                                                    <a:lumMod val="95000"/>
                                                    <a:lumOff val="5000"/>
                                                  </a:schemeClr>
                                                </a:solidFill>
                                              </a:rPr>
                                              <a:t>Associate Professor</a:t>
                                            </a:r>
                                          </a:p>
                                          <a:p>
                                            <a:pPr algn="ctr"/>
                                            <a:r>
                                              <a:rPr lang="en-US" sz="800" b="1" dirty="0">
                                                <a:solidFill>
                                                  <a:schemeClr val="tx1">
                                                    <a:lumMod val="95000"/>
                                                    <a:lumOff val="5000"/>
                                                  </a:schemeClr>
                                                </a:solidFill>
                                              </a:rPr>
                                              <a:t>Department of Radiology </a:t>
                                            </a:r>
                                          </a:p>
                                          <a:p>
                                            <a:pPr algn="ctr"/>
                                            <a:r>
                                              <a:rPr lang="en-US" sz="800" b="1" dirty="0">
                                                <a:solidFill>
                                                  <a:schemeClr val="tx1">
                                                    <a:lumMod val="95000"/>
                                                    <a:lumOff val="5000"/>
                                                  </a:schemeClr>
                                                </a:solidFill>
                                              </a:rPr>
                                              <a:t>MITRP Director</a:t>
                                            </a:r>
                                          </a:p>
                                        </p:txBody>
                                      </p:sp>
                                      <p:sp>
                                        <p:nvSpPr>
                                          <p:cNvPr id="133" name="Rounded Rectangle 3">
                                            <a:extLst>
                                              <a:ext uri="{FF2B5EF4-FFF2-40B4-BE49-F238E27FC236}">
                                                <a16:creationId xmlns:a16="http://schemas.microsoft.com/office/drawing/2014/main" id="{654E6C1B-E609-8ECA-AE96-D46BB60FECA4}"/>
                                              </a:ext>
                                            </a:extLst>
                                          </p:cNvPr>
                                          <p:cNvSpPr/>
                                          <p:nvPr/>
                                        </p:nvSpPr>
                                        <p:spPr>
                                          <a:xfrm>
                                            <a:off x="9290260" y="2174397"/>
                                            <a:ext cx="2088859" cy="561594"/>
                                          </a:xfrm>
                                          <a:prstGeom prst="rect">
                                            <a:avLst/>
                                          </a:prstGeom>
                                          <a:solidFill>
                                            <a:schemeClr val="bg1"/>
                                          </a:solidFill>
                                          <a:ln>
                                            <a:solidFill>
                                              <a:schemeClr val="tx1"/>
                                            </a:solidFill>
                                            <a:headEnd type="none" w="med" len="med"/>
                                            <a:tailEnd type="none" w="med" len="med"/>
                                          </a:ln>
                                        </p:spPr>
                                        <p:style>
                                          <a:lnRef idx="2">
                                            <a:schemeClr val="accent1">
                                              <a:shade val="50000"/>
                                            </a:schemeClr>
                                          </a:lnRef>
                                          <a:fillRef idx="1">
                                            <a:schemeClr val="accent1"/>
                                          </a:fillRef>
                                          <a:effectRef idx="0">
                                            <a:schemeClr val="accent1"/>
                                          </a:effectRef>
                                          <a:fontRef idx="minor">
                                            <a:schemeClr val="lt1"/>
                                          </a:fontRef>
                                        </p:style>
                                        <p:txBody>
                                          <a:bodyPr lIns="0" tIns="91440" rIns="0" bIns="91440" rtlCol="0" anchor="ctr"/>
                                          <a:lstStyle/>
                                          <a:p>
                                            <a:pPr algn="ctr"/>
                                            <a:r>
                                              <a:rPr lang="en-US" sz="800" b="1" dirty="0">
                                                <a:solidFill>
                                                  <a:schemeClr val="tx1">
                                                    <a:lumMod val="95000"/>
                                                    <a:lumOff val="5000"/>
                                                  </a:schemeClr>
                                                </a:solidFill>
                                              </a:rPr>
                                              <a:t>Larry Kilgore, MD</a:t>
                                            </a:r>
                                          </a:p>
                                          <a:p>
                                            <a:pPr algn="ctr"/>
                                            <a:r>
                                              <a:rPr lang="en-US" sz="800" b="1" dirty="0">
                                                <a:solidFill>
                                                  <a:schemeClr val="tx1">
                                                    <a:lumMod val="95000"/>
                                                    <a:lumOff val="5000"/>
                                                  </a:schemeClr>
                                                </a:solidFill>
                                              </a:rPr>
                                              <a:t>Professor and Chair</a:t>
                                            </a:r>
                                          </a:p>
                                          <a:p>
                                            <a:pPr algn="ctr"/>
                                            <a:r>
                                              <a:rPr lang="en-US" sz="800" b="1" dirty="0">
                                                <a:solidFill>
                                                  <a:schemeClr val="tx1">
                                                    <a:lumMod val="95000"/>
                                                    <a:lumOff val="5000"/>
                                                  </a:schemeClr>
                                                </a:solidFill>
                                              </a:rPr>
                                              <a:t>Department of Obstetrics and Gynecology </a:t>
                                            </a:r>
                                          </a:p>
                                        </p:txBody>
                                      </p:sp>
                                      <p:sp>
                                        <p:nvSpPr>
                                          <p:cNvPr id="138" name="Rectangle 137">
                                            <a:extLst>
                                              <a:ext uri="{FF2B5EF4-FFF2-40B4-BE49-F238E27FC236}">
                                                <a16:creationId xmlns:a16="http://schemas.microsoft.com/office/drawing/2014/main" id="{8BC7E073-47DD-90D8-85CD-EAB8F58EA198}"/>
                                              </a:ext>
                                            </a:extLst>
                                          </p:cNvPr>
                                          <p:cNvSpPr/>
                                          <p:nvPr/>
                                        </p:nvSpPr>
                                        <p:spPr>
                                          <a:xfrm>
                                            <a:off x="9305564" y="3534432"/>
                                            <a:ext cx="2230976" cy="883615"/>
                                          </a:xfrm>
                                          <a:prstGeom prst="rect">
                                            <a:avLst/>
                                          </a:prstGeom>
                                          <a:solidFill>
                                            <a:schemeClr val="bg1"/>
                                          </a:solidFill>
                                          <a:ln>
                                            <a:solidFill>
                                              <a:schemeClr val="tx1"/>
                                            </a:solidFill>
                                          </a:ln>
                                        </p:spPr>
                                        <p:style>
                                          <a:lnRef idx="2">
                                            <a:schemeClr val="accent1">
                                              <a:shade val="50000"/>
                                            </a:schemeClr>
                                          </a:lnRef>
                                          <a:fillRef idx="1">
                                            <a:schemeClr val="accent1"/>
                                          </a:fillRef>
                                          <a:effectRef idx="0">
                                            <a:schemeClr val="accent1"/>
                                          </a:effectRef>
                                          <a:fontRef idx="minor">
                                            <a:schemeClr val="lt1"/>
                                          </a:fontRef>
                                        </p:style>
                                        <p:txBody>
                                          <a:bodyPr rtlCol="0" anchor="ctr"/>
                                          <a:lstStyle/>
                                          <a:p>
                                            <a:pPr algn="ctr"/>
                                            <a:r>
                                              <a:rPr lang="en-US" sz="800" b="1" dirty="0">
                                                <a:solidFill>
                                                  <a:schemeClr val="tx1">
                                                    <a:lumMod val="95000"/>
                                                    <a:lumOff val="5000"/>
                                                  </a:schemeClr>
                                                </a:solidFill>
                                              </a:rPr>
                                              <a:t>Jill Maples, PhD</a:t>
                                            </a:r>
                                          </a:p>
                                          <a:p>
                                            <a:pPr algn="ctr"/>
                                            <a:r>
                                              <a:rPr lang="en-US" sz="800" b="1" dirty="0">
                                                <a:solidFill>
                                                  <a:schemeClr val="tx1">
                                                    <a:lumMod val="95000"/>
                                                    <a:lumOff val="5000"/>
                                                  </a:schemeClr>
                                                </a:solidFill>
                                              </a:rPr>
                                              <a:t>Associate Professor</a:t>
                                            </a:r>
                                          </a:p>
                                          <a:p>
                                            <a:pPr algn="ctr"/>
                                            <a:r>
                                              <a:rPr lang="en-US" sz="800" b="1" dirty="0">
                                                <a:solidFill>
                                                  <a:schemeClr val="tx1">
                                                    <a:lumMod val="95000"/>
                                                    <a:lumOff val="5000"/>
                                                  </a:schemeClr>
                                                </a:solidFill>
                                              </a:rPr>
                                              <a:t>Director, Women's Health Research</a:t>
                                            </a:r>
                                          </a:p>
                                          <a:p>
                                            <a:pPr algn="ctr"/>
                                            <a:r>
                                              <a:rPr lang="en-US" sz="800" b="1" dirty="0">
                                                <a:solidFill>
                                                  <a:schemeClr val="tx1">
                                                    <a:lumMod val="95000"/>
                                                    <a:lumOff val="5000"/>
                                                  </a:schemeClr>
                                                </a:solidFill>
                                              </a:rPr>
                                              <a:t>Department of Obstetrics and Gynecology </a:t>
                                            </a:r>
                                          </a:p>
                                        </p:txBody>
                                      </p:sp>
                                      <p:sp>
                                        <p:nvSpPr>
                                          <p:cNvPr id="139" name="Rectangle 138">
                                            <a:extLst>
                                              <a:ext uri="{FF2B5EF4-FFF2-40B4-BE49-F238E27FC236}">
                                                <a16:creationId xmlns:a16="http://schemas.microsoft.com/office/drawing/2014/main" id="{5E11B47F-474F-1EBC-D0BD-5EBB89209DB9}"/>
                                              </a:ext>
                                            </a:extLst>
                                          </p:cNvPr>
                                          <p:cNvSpPr/>
                                          <p:nvPr/>
                                        </p:nvSpPr>
                                        <p:spPr>
                                          <a:xfrm>
                                            <a:off x="9290260" y="2935473"/>
                                            <a:ext cx="2088859" cy="442741"/>
                                          </a:xfrm>
                                          <a:prstGeom prst="rect">
                                            <a:avLst/>
                                          </a:prstGeom>
                                          <a:solidFill>
                                            <a:schemeClr val="bg1"/>
                                          </a:solidFill>
                                          <a:ln>
                                            <a:solidFill>
                                              <a:schemeClr val="tx1"/>
                                            </a:solidFill>
                                          </a:ln>
                                        </p:spPr>
                                        <p:style>
                                          <a:lnRef idx="2">
                                            <a:schemeClr val="accent1">
                                              <a:shade val="50000"/>
                                            </a:schemeClr>
                                          </a:lnRef>
                                          <a:fillRef idx="1">
                                            <a:schemeClr val="accent1"/>
                                          </a:fillRef>
                                          <a:effectRef idx="0">
                                            <a:schemeClr val="accent1"/>
                                          </a:effectRef>
                                          <a:fontRef idx="minor">
                                            <a:schemeClr val="lt1"/>
                                          </a:fontRef>
                                        </p:style>
                                        <p:txBody>
                                          <a:bodyPr rtlCol="0" anchor="ctr"/>
                                          <a:lstStyle/>
                                          <a:p>
                                            <a:pPr algn="ctr"/>
                                            <a:r>
                                              <a:rPr lang="en-US" sz="800" b="1" dirty="0">
                                                <a:solidFill>
                                                  <a:schemeClr val="tx1">
                                                    <a:lumMod val="95000"/>
                                                    <a:lumOff val="5000"/>
                                                  </a:schemeClr>
                                                </a:solidFill>
                                              </a:rPr>
                                              <a:t>The Physical Activity and Metabolism (PAM) Laboratory  </a:t>
                                            </a:r>
                                          </a:p>
                                        </p:txBody>
                                      </p:sp>
                                      <p:sp>
                                        <p:nvSpPr>
                                          <p:cNvPr id="81" name="Rectangle 80">
                                            <a:extLst>
                                              <a:ext uri="{FF2B5EF4-FFF2-40B4-BE49-F238E27FC236}">
                                                <a16:creationId xmlns:a16="http://schemas.microsoft.com/office/drawing/2014/main" id="{8C181996-2E66-8858-2101-3C8FDC2C60FC}"/>
                                              </a:ext>
                                            </a:extLst>
                                          </p:cNvPr>
                                          <p:cNvSpPr/>
                                          <p:nvPr/>
                                        </p:nvSpPr>
                                        <p:spPr>
                                          <a:xfrm>
                                            <a:off x="7044521" y="3545298"/>
                                            <a:ext cx="1828799" cy="433712"/>
                                          </a:xfrm>
                                          <a:prstGeom prst="rect">
                                            <a:avLst/>
                                          </a:prstGeom>
                                          <a:solidFill>
                                            <a:schemeClr val="bg1"/>
                                          </a:solidFill>
                                          <a:ln>
                                            <a:solidFill>
                                              <a:schemeClr val="tx1"/>
                                            </a:solidFill>
                                          </a:ln>
                                        </p:spPr>
                                        <p:style>
                                          <a:lnRef idx="2">
                                            <a:schemeClr val="accent1">
                                              <a:shade val="50000"/>
                                            </a:schemeClr>
                                          </a:lnRef>
                                          <a:fillRef idx="1">
                                            <a:schemeClr val="accent1"/>
                                          </a:fillRef>
                                          <a:effectRef idx="0">
                                            <a:schemeClr val="accent1"/>
                                          </a:effectRef>
                                          <a:fontRef idx="minor">
                                            <a:schemeClr val="lt1"/>
                                          </a:fontRef>
                                        </p:style>
                                        <p:txBody>
                                          <a:bodyPr rtlCol="0" anchor="ctr"/>
                                          <a:lstStyle/>
                                          <a:p>
                                            <a:pPr algn="ctr"/>
                                            <a:r>
                                              <a:rPr lang="en-US" sz="800" b="1" dirty="0">
                                                <a:solidFill>
                                                  <a:schemeClr val="tx1">
                                                    <a:lumMod val="95000"/>
                                                    <a:lumOff val="5000"/>
                                                  </a:schemeClr>
                                                </a:solidFill>
                                              </a:rPr>
                                              <a:t>Amyloidosis and Cancer Theranostics Program</a:t>
                                            </a:r>
                                          </a:p>
                                        </p:txBody>
                                      </p:sp>
                                      <p:sp>
                                        <p:nvSpPr>
                                          <p:cNvPr id="63" name="Rounded Rectangle 3">
                                            <a:extLst>
                                              <a:ext uri="{FF2B5EF4-FFF2-40B4-BE49-F238E27FC236}">
                                                <a16:creationId xmlns:a16="http://schemas.microsoft.com/office/drawing/2014/main" id="{C88CE983-E6A1-E6DA-ED3D-FD17830A2BB9}"/>
                                              </a:ext>
                                            </a:extLst>
                                          </p:cNvPr>
                                          <p:cNvSpPr/>
                                          <p:nvPr/>
                                        </p:nvSpPr>
                                        <p:spPr>
                                          <a:xfrm>
                                            <a:off x="-4045861" y="2394487"/>
                                            <a:ext cx="1713979" cy="515182"/>
                                          </a:xfrm>
                                          <a:prstGeom prst="rect">
                                            <a:avLst/>
                                          </a:prstGeom>
                                          <a:solidFill>
                                            <a:schemeClr val="bg1"/>
                                          </a:solidFill>
                                          <a:ln>
                                            <a:solidFill>
                                              <a:schemeClr val="tx1"/>
                                            </a:solidFill>
                                            <a:headEnd type="none" w="med" len="med"/>
                                            <a:tailEnd type="none" w="med" len="med"/>
                                          </a:ln>
                                        </p:spPr>
                                        <p:style>
                                          <a:lnRef idx="2">
                                            <a:schemeClr val="accent1">
                                              <a:shade val="50000"/>
                                            </a:schemeClr>
                                          </a:lnRef>
                                          <a:fillRef idx="1">
                                            <a:schemeClr val="accent1"/>
                                          </a:fillRef>
                                          <a:effectRef idx="0">
                                            <a:schemeClr val="accent1"/>
                                          </a:effectRef>
                                          <a:fontRef idx="minor">
                                            <a:schemeClr val="lt1"/>
                                          </a:fontRef>
                                        </p:style>
                                        <p:txBody>
                                          <a:bodyPr rtlCol="0" anchor="ctr"/>
                                          <a:lstStyle/>
                                          <a:p>
                                            <a:pPr algn="ctr"/>
                                            <a:r>
                                              <a:rPr lang="en-US" sz="800" b="1" dirty="0">
                                                <a:solidFill>
                                                  <a:schemeClr val="tx1">
                                                    <a:lumMod val="95000"/>
                                                    <a:lumOff val="5000"/>
                                                  </a:schemeClr>
                                                </a:solidFill>
                                              </a:rPr>
                                              <a:t>Michael B. Freeman, MD</a:t>
                                            </a:r>
                                          </a:p>
                                          <a:p>
                                            <a:pPr algn="ctr"/>
                                            <a:r>
                                              <a:rPr lang="en-US" sz="800" b="1" dirty="0">
                                                <a:solidFill>
                                                  <a:schemeClr val="tx1">
                                                    <a:lumMod val="95000"/>
                                                    <a:lumOff val="5000"/>
                                                  </a:schemeClr>
                                                </a:solidFill>
                                              </a:rPr>
                                              <a:t>Department of Surgery</a:t>
                                            </a:r>
                                          </a:p>
                                          <a:p>
                                            <a:pPr algn="ctr"/>
                                            <a:r>
                                              <a:rPr lang="en-US" sz="800" b="1" dirty="0">
                                                <a:solidFill>
                                                  <a:schemeClr val="tx1">
                                                    <a:lumMod val="95000"/>
                                                    <a:lumOff val="5000"/>
                                                  </a:schemeClr>
                                                </a:solidFill>
                                              </a:rPr>
                                              <a:t>Professor and Chairman</a:t>
                                            </a:r>
                                          </a:p>
                                        </p:txBody>
                                      </p:sp>
                                      <p:sp>
                                        <p:nvSpPr>
                                          <p:cNvPr id="125" name="Rectangle 124">
                                            <a:extLst>
                                              <a:ext uri="{FF2B5EF4-FFF2-40B4-BE49-F238E27FC236}">
                                                <a16:creationId xmlns:a16="http://schemas.microsoft.com/office/drawing/2014/main" id="{04A95FB0-D5CD-27FA-7F36-62674ABE87EB}"/>
                                              </a:ext>
                                            </a:extLst>
                                          </p:cNvPr>
                                          <p:cNvSpPr/>
                                          <p:nvPr/>
                                        </p:nvSpPr>
                                        <p:spPr>
                                          <a:xfrm>
                                            <a:off x="-4111137" y="5027054"/>
                                            <a:ext cx="1882847" cy="381726"/>
                                          </a:xfrm>
                                          <a:prstGeom prst="rect">
                                            <a:avLst/>
                                          </a:prstGeom>
                                          <a:solidFill>
                                            <a:schemeClr val="bg1"/>
                                          </a:solidFill>
                                          <a:ln>
                                            <a:solidFill>
                                              <a:schemeClr val="tx1"/>
                                            </a:solidFill>
                                          </a:ln>
                                        </p:spPr>
                                        <p:style>
                                          <a:lnRef idx="2">
                                            <a:schemeClr val="accent1">
                                              <a:shade val="50000"/>
                                            </a:schemeClr>
                                          </a:lnRef>
                                          <a:fillRef idx="1">
                                            <a:schemeClr val="accent1"/>
                                          </a:fillRef>
                                          <a:effectRef idx="0">
                                            <a:schemeClr val="accent1"/>
                                          </a:effectRef>
                                          <a:fontRef idx="minor">
                                            <a:schemeClr val="lt1"/>
                                          </a:fontRef>
                                        </p:style>
                                        <p:txBody>
                                          <a:bodyPr rtlCol="0" anchor="ctr"/>
                                          <a:lstStyle/>
                                          <a:p>
                                            <a:pPr algn="ctr"/>
                                            <a:r>
                                              <a:rPr lang="en-US" sz="800" b="1" dirty="0">
                                                <a:solidFill>
                                                  <a:schemeClr val="tx1">
                                                    <a:lumMod val="95000"/>
                                                    <a:lumOff val="5000"/>
                                                  </a:schemeClr>
                                                </a:solidFill>
                                              </a:rPr>
                                              <a:t>Vascular Research Laboratory (VRL)</a:t>
                                            </a:r>
                                          </a:p>
                                        </p:txBody>
                                      </p:sp>
                                      <p:sp>
                                        <p:nvSpPr>
                                          <p:cNvPr id="124" name="Rectangle 123">
                                            <a:extLst>
                                              <a:ext uri="{FF2B5EF4-FFF2-40B4-BE49-F238E27FC236}">
                                                <a16:creationId xmlns:a16="http://schemas.microsoft.com/office/drawing/2014/main" id="{1C676101-C73F-F8C2-516A-27A4FC513EF8}"/>
                                              </a:ext>
                                            </a:extLst>
                                          </p:cNvPr>
                                          <p:cNvSpPr/>
                                          <p:nvPr/>
                                        </p:nvSpPr>
                                        <p:spPr>
                                          <a:xfrm>
                                            <a:off x="-4105414" y="4420848"/>
                                            <a:ext cx="1871400" cy="382014"/>
                                          </a:xfrm>
                                          <a:prstGeom prst="rect">
                                            <a:avLst/>
                                          </a:prstGeom>
                                          <a:solidFill>
                                            <a:schemeClr val="bg1"/>
                                          </a:solidFill>
                                          <a:ln>
                                            <a:solidFill>
                                              <a:schemeClr val="tx1"/>
                                            </a:solidFill>
                                          </a:ln>
                                        </p:spPr>
                                        <p:style>
                                          <a:lnRef idx="2">
                                            <a:schemeClr val="accent1">
                                              <a:shade val="50000"/>
                                            </a:schemeClr>
                                          </a:lnRef>
                                          <a:fillRef idx="1">
                                            <a:schemeClr val="accent1"/>
                                          </a:fillRef>
                                          <a:effectRef idx="0">
                                            <a:schemeClr val="accent1"/>
                                          </a:effectRef>
                                          <a:fontRef idx="minor">
                                            <a:schemeClr val="lt1"/>
                                          </a:fontRef>
                                        </p:style>
                                        <p:txBody>
                                          <a:bodyPr rtlCol="0" anchor="ctr"/>
                                          <a:lstStyle/>
                                          <a:p>
                                            <a:pPr algn="ctr"/>
                                            <a:r>
                                              <a:rPr lang="en-US" sz="800" b="1" dirty="0">
                                                <a:solidFill>
                                                  <a:schemeClr val="tx1">
                                                    <a:lumMod val="95000"/>
                                                    <a:lumOff val="5000"/>
                                                  </a:schemeClr>
                                                </a:solidFill>
                                              </a:rPr>
                                              <a:t>Trauma, Inflammation, and Diabetes Research Laboratory</a:t>
                                            </a:r>
                                          </a:p>
                                        </p:txBody>
                                      </p:sp>
                                    </p:grpSp>
                                    <p:sp>
                                      <p:nvSpPr>
                                        <p:cNvPr id="118" name="Rectangle 117">
                                          <a:extLst>
                                            <a:ext uri="{FF2B5EF4-FFF2-40B4-BE49-F238E27FC236}">
                                              <a16:creationId xmlns:a16="http://schemas.microsoft.com/office/drawing/2014/main" id="{A9AB65B3-7724-BBFE-94D4-90B77B76E32D}"/>
                                            </a:ext>
                                          </a:extLst>
                                        </p:cNvPr>
                                        <p:cNvSpPr/>
                                        <p:nvPr/>
                                      </p:nvSpPr>
                                      <p:spPr>
                                        <a:xfrm>
                                          <a:off x="5916459" y="4928048"/>
                                          <a:ext cx="1554480" cy="575080"/>
                                        </a:xfrm>
                                        <a:prstGeom prst="rect">
                                          <a:avLst/>
                                        </a:prstGeom>
                                        <a:solidFill>
                                          <a:schemeClr val="bg1"/>
                                        </a:solidFill>
                                        <a:ln>
                                          <a:solidFill>
                                            <a:schemeClr val="tx1"/>
                                          </a:solidFill>
                                        </a:ln>
                                      </p:spPr>
                                      <p:style>
                                        <a:lnRef idx="2">
                                          <a:schemeClr val="accent1">
                                            <a:shade val="50000"/>
                                          </a:schemeClr>
                                        </a:lnRef>
                                        <a:fillRef idx="1">
                                          <a:schemeClr val="accent1"/>
                                        </a:fillRef>
                                        <a:effectRef idx="0">
                                          <a:schemeClr val="accent1"/>
                                        </a:effectRef>
                                        <a:fontRef idx="minor">
                                          <a:schemeClr val="lt1"/>
                                        </a:fontRef>
                                      </p:style>
                                      <p:txBody>
                                        <a:bodyPr rtlCol="0" anchor="ctr"/>
                                        <a:lstStyle/>
                                        <a:p>
                                          <a:pPr algn="ctr"/>
                                          <a:r>
                                            <a:rPr lang="en-US" sz="800" b="1" dirty="0">
                                              <a:solidFill>
                                                <a:schemeClr val="tx1">
                                                  <a:lumMod val="95000"/>
                                                  <a:lumOff val="5000"/>
                                                </a:schemeClr>
                                              </a:solidFill>
                                            </a:rPr>
                                            <a:t>Stephen J. Kennel, PhD</a:t>
                                          </a:r>
                                        </a:p>
                                        <a:p>
                                          <a:pPr algn="ctr"/>
                                          <a:r>
                                            <a:rPr lang="en-US" sz="800" b="1" dirty="0">
                                              <a:solidFill>
                                                <a:schemeClr val="tx1">
                                                  <a:lumMod val="95000"/>
                                                  <a:lumOff val="5000"/>
                                                </a:schemeClr>
                                              </a:solidFill>
                                            </a:rPr>
                                            <a:t>Professor </a:t>
                                          </a:r>
                                        </a:p>
                                        <a:p>
                                          <a:pPr algn="ctr"/>
                                          <a:r>
                                            <a:rPr lang="en-US" sz="800" b="1" dirty="0">
                                              <a:solidFill>
                                                <a:schemeClr val="tx1">
                                                  <a:lumMod val="95000"/>
                                                  <a:lumOff val="5000"/>
                                                </a:schemeClr>
                                              </a:solidFill>
                                            </a:rPr>
                                            <a:t>PDMIL &amp; ACTP</a:t>
                                          </a:r>
                                        </a:p>
                                      </p:txBody>
                                    </p:sp>
                                    <p:sp>
                                      <p:nvSpPr>
                                        <p:cNvPr id="119" name="Rectangle 118">
                                          <a:extLst>
                                            <a:ext uri="{FF2B5EF4-FFF2-40B4-BE49-F238E27FC236}">
                                              <a16:creationId xmlns:a16="http://schemas.microsoft.com/office/drawing/2014/main" id="{C3282EC5-65FD-E9EE-7153-6D0DDEF52F3A}"/>
                                            </a:ext>
                                          </a:extLst>
                                        </p:cNvPr>
                                        <p:cNvSpPr/>
                                        <p:nvPr/>
                                      </p:nvSpPr>
                                      <p:spPr>
                                        <a:xfrm>
                                          <a:off x="7783830" y="7350916"/>
                                          <a:ext cx="1574602" cy="614615"/>
                                        </a:xfrm>
                                        <a:prstGeom prst="rect">
                                          <a:avLst/>
                                        </a:prstGeom>
                                        <a:solidFill>
                                          <a:schemeClr val="bg1"/>
                                        </a:solidFill>
                                        <a:ln>
                                          <a:solidFill>
                                            <a:schemeClr val="tx1"/>
                                          </a:solidFill>
                                        </a:ln>
                                      </p:spPr>
                                      <p:style>
                                        <a:lnRef idx="2">
                                          <a:schemeClr val="accent1">
                                            <a:shade val="50000"/>
                                          </a:schemeClr>
                                        </a:lnRef>
                                        <a:fillRef idx="1">
                                          <a:schemeClr val="accent1"/>
                                        </a:fillRef>
                                        <a:effectRef idx="0">
                                          <a:schemeClr val="accent1"/>
                                        </a:effectRef>
                                        <a:fontRef idx="minor">
                                          <a:schemeClr val="lt1"/>
                                        </a:fontRef>
                                      </p:style>
                                      <p:txBody>
                                        <a:bodyPr rtlCol="0" anchor="ctr"/>
                                        <a:lstStyle/>
                                        <a:p>
                                          <a:pPr algn="ctr"/>
                                          <a:r>
                                            <a:rPr lang="en-US" sz="800" b="1" dirty="0">
                                              <a:solidFill>
                                                <a:schemeClr val="tx1">
                                                  <a:lumMod val="95000"/>
                                                  <a:lumOff val="5000"/>
                                                </a:schemeClr>
                                              </a:solidFill>
                                            </a:rPr>
                                            <a:t>Sallie Macy</a:t>
                                          </a:r>
                                        </a:p>
                                        <a:p>
                                          <a:pPr algn="ctr"/>
                                          <a:r>
                                            <a:rPr lang="en-US" sz="800" b="1" dirty="0">
                                              <a:solidFill>
                                                <a:schemeClr val="tx1">
                                                  <a:lumMod val="95000"/>
                                                  <a:lumOff val="5000"/>
                                                </a:schemeClr>
                                              </a:solidFill>
                                            </a:rPr>
                                            <a:t>Research Med Technologist </a:t>
                                          </a:r>
                                        </a:p>
                                        <a:p>
                                          <a:pPr algn="ctr"/>
                                          <a:r>
                                            <a:rPr lang="en-US" sz="800" b="1" dirty="0">
                                              <a:solidFill>
                                                <a:schemeClr val="tx1">
                                                  <a:lumMod val="95000"/>
                                                  <a:lumOff val="5000"/>
                                                </a:schemeClr>
                                              </a:solidFill>
                                            </a:rPr>
                                            <a:t>PDMIL &amp; ACTP</a:t>
                                          </a:r>
                                        </a:p>
                                      </p:txBody>
                                    </p:sp>
                                    <p:sp>
                                      <p:nvSpPr>
                                        <p:cNvPr id="122" name="Rectangle 121">
                                          <a:extLst>
                                            <a:ext uri="{FF2B5EF4-FFF2-40B4-BE49-F238E27FC236}">
                                              <a16:creationId xmlns:a16="http://schemas.microsoft.com/office/drawing/2014/main" id="{840206FD-216E-B8FE-D96B-F7C20337A699}"/>
                                            </a:ext>
                                          </a:extLst>
                                        </p:cNvPr>
                                        <p:cNvSpPr/>
                                        <p:nvPr/>
                                      </p:nvSpPr>
                                      <p:spPr>
                                        <a:xfrm>
                                          <a:off x="5916458" y="5590010"/>
                                          <a:ext cx="1554480" cy="457200"/>
                                        </a:xfrm>
                                        <a:prstGeom prst="rect">
                                          <a:avLst/>
                                        </a:prstGeom>
                                        <a:solidFill>
                                          <a:schemeClr val="bg1"/>
                                        </a:solidFill>
                                        <a:ln>
                                          <a:solidFill>
                                            <a:schemeClr val="tx1"/>
                                          </a:solidFill>
                                        </a:ln>
                                      </p:spPr>
                                      <p:style>
                                        <a:lnRef idx="2">
                                          <a:schemeClr val="accent1">
                                            <a:shade val="50000"/>
                                          </a:schemeClr>
                                        </a:lnRef>
                                        <a:fillRef idx="1">
                                          <a:schemeClr val="accent1"/>
                                        </a:fillRef>
                                        <a:effectRef idx="0">
                                          <a:schemeClr val="accent1"/>
                                        </a:effectRef>
                                        <a:fontRef idx="minor">
                                          <a:schemeClr val="lt1"/>
                                        </a:fontRef>
                                      </p:style>
                                      <p:txBody>
                                        <a:bodyPr rtlCol="0" anchor="ctr"/>
                                        <a:lstStyle/>
                                        <a:p>
                                          <a:pPr algn="ctr"/>
                                          <a:r>
                                            <a:rPr lang="en-US" sz="800" b="1" dirty="0">
                                              <a:solidFill>
                                                <a:schemeClr val="tx1">
                                                  <a:lumMod val="95000"/>
                                                  <a:lumOff val="5000"/>
                                                </a:schemeClr>
                                              </a:solidFill>
                                            </a:rPr>
                                            <a:t>Emily Martin, PhD</a:t>
                                          </a:r>
                                        </a:p>
                                        <a:p>
                                          <a:pPr algn="ctr"/>
                                          <a:r>
                                            <a:rPr lang="en-US" sz="800" b="1" dirty="0">
                                              <a:solidFill>
                                                <a:schemeClr val="tx1">
                                                  <a:lumMod val="95000"/>
                                                  <a:lumOff val="5000"/>
                                                </a:schemeClr>
                                              </a:solidFill>
                                            </a:rPr>
                                            <a:t>Associate Professor</a:t>
                                          </a:r>
                                        </a:p>
                                        <a:p>
                                          <a:pPr algn="ctr"/>
                                          <a:r>
                                            <a:rPr lang="en-US" sz="800" b="1" dirty="0">
                                              <a:solidFill>
                                                <a:schemeClr val="tx1">
                                                  <a:lumMod val="95000"/>
                                                  <a:lumOff val="5000"/>
                                                </a:schemeClr>
                                              </a:solidFill>
                                            </a:rPr>
                                            <a:t>PDMIL &amp; ACTP</a:t>
                                          </a:r>
                                        </a:p>
                                      </p:txBody>
                                    </p:sp>
                                    <p:sp>
                                      <p:nvSpPr>
                                        <p:cNvPr id="123" name="Rectangle 122">
                                          <a:extLst>
                                            <a:ext uri="{FF2B5EF4-FFF2-40B4-BE49-F238E27FC236}">
                                              <a16:creationId xmlns:a16="http://schemas.microsoft.com/office/drawing/2014/main" id="{B4EE04FA-5DA1-9429-574F-CA236E7A4425}"/>
                                            </a:ext>
                                          </a:extLst>
                                        </p:cNvPr>
                                        <p:cNvSpPr/>
                                        <p:nvPr/>
                                      </p:nvSpPr>
                                      <p:spPr>
                                        <a:xfrm>
                                          <a:off x="7776024" y="6839273"/>
                                          <a:ext cx="1554480" cy="459976"/>
                                        </a:xfrm>
                                        <a:prstGeom prst="rect">
                                          <a:avLst/>
                                        </a:prstGeom>
                                        <a:solidFill>
                                          <a:schemeClr val="bg1"/>
                                        </a:solidFill>
                                        <a:ln>
                                          <a:solidFill>
                                            <a:schemeClr val="tx1"/>
                                          </a:solidFill>
                                        </a:ln>
                                      </p:spPr>
                                      <p:style>
                                        <a:lnRef idx="2">
                                          <a:schemeClr val="accent1">
                                            <a:shade val="50000"/>
                                          </a:schemeClr>
                                        </a:lnRef>
                                        <a:fillRef idx="1">
                                          <a:schemeClr val="accent1"/>
                                        </a:fillRef>
                                        <a:effectRef idx="0">
                                          <a:schemeClr val="accent1"/>
                                        </a:effectRef>
                                        <a:fontRef idx="minor">
                                          <a:schemeClr val="lt1"/>
                                        </a:fontRef>
                                      </p:style>
                                      <p:txBody>
                                        <a:bodyPr rtlCol="0" anchor="ctr"/>
                                        <a:lstStyle/>
                                        <a:p>
                                          <a:pPr algn="ctr"/>
                                          <a:r>
                                            <a:rPr lang="en-US" sz="800" b="1" dirty="0">
                                              <a:solidFill>
                                                <a:schemeClr val="tx1">
                                                  <a:lumMod val="95000"/>
                                                  <a:lumOff val="5000"/>
                                                </a:schemeClr>
                                              </a:solidFill>
                                            </a:rPr>
                                            <a:t>Craig Wooliver</a:t>
                                          </a:r>
                                        </a:p>
                                        <a:p>
                                          <a:pPr algn="ctr"/>
                                          <a:r>
                                            <a:rPr lang="en-US" sz="800" b="1" dirty="0">
                                              <a:solidFill>
                                                <a:schemeClr val="tx1">
                                                  <a:lumMod val="95000"/>
                                                  <a:lumOff val="5000"/>
                                                </a:schemeClr>
                                              </a:solidFill>
                                            </a:rPr>
                                            <a:t>Research Technician </a:t>
                                          </a:r>
                                        </a:p>
                                        <a:p>
                                          <a:pPr algn="ctr"/>
                                          <a:r>
                                            <a:rPr lang="en-US" sz="800" b="1" dirty="0">
                                              <a:solidFill>
                                                <a:schemeClr val="tx1">
                                                  <a:lumMod val="95000"/>
                                                  <a:lumOff val="5000"/>
                                                </a:schemeClr>
                                              </a:solidFill>
                                            </a:rPr>
                                            <a:t>PDMIL &amp; ACTP</a:t>
                                          </a:r>
                                        </a:p>
                                      </p:txBody>
                                    </p:sp>
                                    <p:sp>
                                      <p:nvSpPr>
                                        <p:cNvPr id="127" name="Rectangle 126">
                                          <a:extLst>
                                            <a:ext uri="{FF2B5EF4-FFF2-40B4-BE49-F238E27FC236}">
                                              <a16:creationId xmlns:a16="http://schemas.microsoft.com/office/drawing/2014/main" id="{557C812A-2F5D-F883-CE76-212E14DE71BC}"/>
                                            </a:ext>
                                          </a:extLst>
                                        </p:cNvPr>
                                        <p:cNvSpPr/>
                                        <p:nvPr/>
                                      </p:nvSpPr>
                                      <p:spPr>
                                        <a:xfrm>
                                          <a:off x="5940330" y="6142162"/>
                                          <a:ext cx="1554480" cy="589974"/>
                                        </a:xfrm>
                                        <a:prstGeom prst="rect">
                                          <a:avLst/>
                                        </a:prstGeom>
                                        <a:solidFill>
                                          <a:schemeClr val="bg1"/>
                                        </a:solidFill>
                                        <a:ln>
                                          <a:solidFill>
                                            <a:schemeClr val="tx1"/>
                                          </a:solidFill>
                                        </a:ln>
                                      </p:spPr>
                                      <p:style>
                                        <a:lnRef idx="2">
                                          <a:schemeClr val="accent1">
                                            <a:shade val="50000"/>
                                          </a:schemeClr>
                                        </a:lnRef>
                                        <a:fillRef idx="1">
                                          <a:schemeClr val="accent1"/>
                                        </a:fillRef>
                                        <a:effectRef idx="0">
                                          <a:schemeClr val="accent1"/>
                                        </a:effectRef>
                                        <a:fontRef idx="minor">
                                          <a:schemeClr val="lt1"/>
                                        </a:fontRef>
                                      </p:style>
                                      <p:txBody>
                                        <a:bodyPr rtlCol="0" anchor="ctr"/>
                                        <a:lstStyle/>
                                        <a:p>
                                          <a:pPr algn="ctr"/>
                                          <a:r>
                                            <a:rPr lang="en-US" sz="800" b="1" dirty="0">
                                              <a:solidFill>
                                                <a:schemeClr val="tx1">
                                                  <a:lumMod val="95000"/>
                                                  <a:lumOff val="5000"/>
                                                </a:schemeClr>
                                              </a:solidFill>
                                            </a:rPr>
                                            <a:t>Manasi Balachandran, PhD</a:t>
                                          </a:r>
                                        </a:p>
                                        <a:p>
                                          <a:pPr algn="ctr"/>
                                          <a:r>
                                            <a:rPr lang="en-US" sz="800" b="1" dirty="0">
                                              <a:solidFill>
                                                <a:schemeClr val="tx1">
                                                  <a:lumMod val="95000"/>
                                                  <a:lumOff val="5000"/>
                                                </a:schemeClr>
                                              </a:solidFill>
                                            </a:rPr>
                                            <a:t>Assistant Professor</a:t>
                                          </a:r>
                                        </a:p>
                                        <a:p>
                                          <a:pPr algn="ctr"/>
                                          <a:r>
                                            <a:rPr lang="en-US" sz="800" b="1" dirty="0">
                                              <a:solidFill>
                                                <a:schemeClr val="tx1">
                                                  <a:lumMod val="95000"/>
                                                  <a:lumOff val="5000"/>
                                                </a:schemeClr>
                                              </a:solidFill>
                                            </a:rPr>
                                            <a:t>PDMIL &amp; ACTP</a:t>
                                          </a:r>
                                        </a:p>
                                      </p:txBody>
                                    </p:sp>
                                    <p:sp>
                                      <p:nvSpPr>
                                        <p:cNvPr id="128" name="Rectangle 127">
                                          <a:extLst>
                                            <a:ext uri="{FF2B5EF4-FFF2-40B4-BE49-F238E27FC236}">
                                              <a16:creationId xmlns:a16="http://schemas.microsoft.com/office/drawing/2014/main" id="{46B61A11-0625-6B43-84E6-28EFBAA6ADE7}"/>
                                            </a:ext>
                                          </a:extLst>
                                        </p:cNvPr>
                                        <p:cNvSpPr/>
                                        <p:nvPr/>
                                      </p:nvSpPr>
                                      <p:spPr>
                                        <a:xfrm>
                                          <a:off x="7762330" y="6132644"/>
                                          <a:ext cx="1574602" cy="589973"/>
                                        </a:xfrm>
                                        <a:prstGeom prst="rect">
                                          <a:avLst/>
                                        </a:prstGeom>
                                        <a:solidFill>
                                          <a:schemeClr val="bg1"/>
                                        </a:solidFill>
                                        <a:ln>
                                          <a:solidFill>
                                            <a:schemeClr val="tx1"/>
                                          </a:solidFill>
                                        </a:ln>
                                      </p:spPr>
                                      <p:style>
                                        <a:lnRef idx="2">
                                          <a:schemeClr val="accent1">
                                            <a:shade val="50000"/>
                                          </a:schemeClr>
                                        </a:lnRef>
                                        <a:fillRef idx="1">
                                          <a:schemeClr val="accent1"/>
                                        </a:fillRef>
                                        <a:effectRef idx="0">
                                          <a:schemeClr val="accent1"/>
                                        </a:effectRef>
                                        <a:fontRef idx="minor">
                                          <a:schemeClr val="lt1"/>
                                        </a:fontRef>
                                      </p:style>
                                      <p:txBody>
                                        <a:bodyPr rtlCol="0" anchor="ctr"/>
                                        <a:lstStyle/>
                                        <a:p>
                                          <a:pPr algn="ctr"/>
                                          <a:r>
                                            <a:rPr lang="en-US" sz="800" b="1" dirty="0">
                                              <a:solidFill>
                                                <a:schemeClr val="tx1">
                                                  <a:lumMod val="95000"/>
                                                  <a:lumOff val="5000"/>
                                                </a:schemeClr>
                                              </a:solidFill>
                                            </a:rPr>
                                            <a:t>Steve Foster, MS</a:t>
                                          </a:r>
                                        </a:p>
                                        <a:p>
                                          <a:pPr algn="ctr"/>
                                          <a:r>
                                            <a:rPr lang="en-US" sz="800" b="1" dirty="0">
                                              <a:solidFill>
                                                <a:schemeClr val="tx1">
                                                  <a:lumMod val="95000"/>
                                                  <a:lumOff val="5000"/>
                                                </a:schemeClr>
                                              </a:solidFill>
                                            </a:rPr>
                                            <a:t>Research Associate III</a:t>
                                          </a:r>
                                        </a:p>
                                        <a:p>
                                          <a:pPr algn="ctr"/>
                                          <a:r>
                                            <a:rPr lang="en-US" sz="800" b="1" dirty="0">
                                              <a:solidFill>
                                                <a:schemeClr val="tx1">
                                                  <a:lumMod val="95000"/>
                                                  <a:lumOff val="5000"/>
                                                </a:schemeClr>
                                              </a:solidFill>
                                            </a:rPr>
                                            <a:t>PDMIL &amp; ACTP</a:t>
                                          </a:r>
                                        </a:p>
                                      </p:txBody>
                                    </p:sp>
                                    <p:sp>
                                      <p:nvSpPr>
                                        <p:cNvPr id="130" name="Rectangle 129">
                                          <a:extLst>
                                            <a:ext uri="{FF2B5EF4-FFF2-40B4-BE49-F238E27FC236}">
                                              <a16:creationId xmlns:a16="http://schemas.microsoft.com/office/drawing/2014/main" id="{24C4B78C-4EE7-77E7-8607-2697AFF84CCB}"/>
                                            </a:ext>
                                          </a:extLst>
                                        </p:cNvPr>
                                        <p:cNvSpPr/>
                                        <p:nvPr/>
                                      </p:nvSpPr>
                                      <p:spPr>
                                        <a:xfrm>
                                          <a:off x="7762330" y="4920966"/>
                                          <a:ext cx="1574602" cy="582163"/>
                                        </a:xfrm>
                                        <a:prstGeom prst="rect">
                                          <a:avLst/>
                                        </a:prstGeom>
                                        <a:solidFill>
                                          <a:schemeClr val="bg1"/>
                                        </a:solidFill>
                                        <a:ln>
                                          <a:solidFill>
                                            <a:schemeClr val="tx1"/>
                                          </a:solidFill>
                                        </a:ln>
                                      </p:spPr>
                                      <p:style>
                                        <a:lnRef idx="2">
                                          <a:schemeClr val="accent1">
                                            <a:shade val="50000"/>
                                          </a:schemeClr>
                                        </a:lnRef>
                                        <a:fillRef idx="1">
                                          <a:schemeClr val="accent1"/>
                                        </a:fillRef>
                                        <a:effectRef idx="0">
                                          <a:schemeClr val="accent1"/>
                                        </a:effectRef>
                                        <a:fontRef idx="minor">
                                          <a:schemeClr val="lt1"/>
                                        </a:fontRef>
                                      </p:style>
                                      <p:txBody>
                                        <a:bodyPr rtlCol="0" anchor="ctr"/>
                                        <a:lstStyle/>
                                        <a:p>
                                          <a:pPr algn="ctr"/>
                                          <a:r>
                                            <a:rPr lang="en-US" sz="800" b="1" dirty="0">
                                              <a:solidFill>
                                                <a:schemeClr val="tx1">
                                                  <a:lumMod val="95000"/>
                                                  <a:lumOff val="5000"/>
                                                </a:schemeClr>
                                              </a:solidFill>
                                            </a:rPr>
                                            <a:t>Tina Richey, MS</a:t>
                                          </a:r>
                                        </a:p>
                                        <a:p>
                                          <a:pPr algn="ctr"/>
                                          <a:r>
                                            <a:rPr lang="en-US" sz="800" b="1" dirty="0">
                                              <a:solidFill>
                                                <a:schemeClr val="tx1">
                                                  <a:lumMod val="95000"/>
                                                  <a:lumOff val="5000"/>
                                                </a:schemeClr>
                                              </a:solidFill>
                                            </a:rPr>
                                            <a:t>Research Associate III</a:t>
                                          </a:r>
                                        </a:p>
                                        <a:p>
                                          <a:pPr algn="ctr"/>
                                          <a:r>
                                            <a:rPr lang="en-US" sz="800" b="1" dirty="0">
                                              <a:solidFill>
                                                <a:schemeClr val="tx1">
                                                  <a:lumMod val="95000"/>
                                                  <a:lumOff val="5000"/>
                                                </a:schemeClr>
                                              </a:solidFill>
                                            </a:rPr>
                                            <a:t>PDMIL &amp; ACTP &amp; Animal Facility </a:t>
                                          </a:r>
                                        </a:p>
                                      </p:txBody>
                                    </p:sp>
                                    <p:sp>
                                      <p:nvSpPr>
                                        <p:cNvPr id="135" name="Rectangle 134">
                                          <a:extLst>
                                            <a:ext uri="{FF2B5EF4-FFF2-40B4-BE49-F238E27FC236}">
                                              <a16:creationId xmlns:a16="http://schemas.microsoft.com/office/drawing/2014/main" id="{35DB8FEF-5590-C966-819A-7C11867E5F2E}"/>
                                            </a:ext>
                                          </a:extLst>
                                        </p:cNvPr>
                                        <p:cNvSpPr/>
                                        <p:nvPr/>
                                      </p:nvSpPr>
                                      <p:spPr>
                                        <a:xfrm>
                                          <a:off x="7776024" y="5578617"/>
                                          <a:ext cx="1560908" cy="457200"/>
                                        </a:xfrm>
                                        <a:prstGeom prst="rect">
                                          <a:avLst/>
                                        </a:prstGeom>
                                        <a:solidFill>
                                          <a:schemeClr val="bg1"/>
                                        </a:solidFill>
                                        <a:ln>
                                          <a:solidFill>
                                            <a:schemeClr val="tx1"/>
                                          </a:solidFill>
                                        </a:ln>
                                      </p:spPr>
                                      <p:style>
                                        <a:lnRef idx="2">
                                          <a:schemeClr val="accent1">
                                            <a:shade val="50000"/>
                                          </a:schemeClr>
                                        </a:lnRef>
                                        <a:fillRef idx="1">
                                          <a:schemeClr val="accent1"/>
                                        </a:fillRef>
                                        <a:effectRef idx="0">
                                          <a:schemeClr val="accent1"/>
                                        </a:effectRef>
                                        <a:fontRef idx="minor">
                                          <a:schemeClr val="lt1"/>
                                        </a:fontRef>
                                      </p:style>
                                      <p:txBody>
                                        <a:bodyPr rtlCol="0" anchor="ctr"/>
                                        <a:lstStyle/>
                                        <a:p>
                                          <a:pPr algn="ctr"/>
                                          <a:r>
                                            <a:rPr lang="en-US" sz="800" b="1" dirty="0">
                                              <a:solidFill>
                                                <a:schemeClr val="tx1">
                                                  <a:lumMod val="95000"/>
                                                  <a:lumOff val="5000"/>
                                                </a:schemeClr>
                                              </a:solidFill>
                                            </a:rPr>
                                            <a:t>Angela Williams, MS</a:t>
                                          </a:r>
                                        </a:p>
                                        <a:p>
                                          <a:pPr algn="ctr"/>
                                          <a:r>
                                            <a:rPr lang="en-US" sz="800" b="1" dirty="0">
                                              <a:solidFill>
                                                <a:schemeClr val="tx1">
                                                  <a:lumMod val="95000"/>
                                                  <a:lumOff val="5000"/>
                                                </a:schemeClr>
                                              </a:solidFill>
                                            </a:rPr>
                                            <a:t>Research Associate II</a:t>
                                          </a:r>
                                        </a:p>
                                        <a:p>
                                          <a:pPr algn="ctr"/>
                                          <a:r>
                                            <a:rPr lang="en-US" sz="800" b="1" dirty="0">
                                              <a:solidFill>
                                                <a:schemeClr val="tx1">
                                                  <a:lumMod val="95000"/>
                                                  <a:lumOff val="5000"/>
                                                </a:schemeClr>
                                              </a:solidFill>
                                            </a:rPr>
                                            <a:t>PDMIL &amp; ACTP</a:t>
                                          </a:r>
                                        </a:p>
                                      </p:txBody>
                                    </p:sp>
                                    <p:sp>
                                      <p:nvSpPr>
                                        <p:cNvPr id="136" name="Rectangle 135">
                                          <a:extLst>
                                            <a:ext uri="{FF2B5EF4-FFF2-40B4-BE49-F238E27FC236}">
                                              <a16:creationId xmlns:a16="http://schemas.microsoft.com/office/drawing/2014/main" id="{EDEEB7F6-7D3B-CA55-4844-7E1604C72B7B}"/>
                                            </a:ext>
                                          </a:extLst>
                                        </p:cNvPr>
                                        <p:cNvSpPr/>
                                        <p:nvPr/>
                                      </p:nvSpPr>
                                      <p:spPr>
                                        <a:xfrm>
                                          <a:off x="5934932" y="6842049"/>
                                          <a:ext cx="1554480" cy="457200"/>
                                        </a:xfrm>
                                        <a:prstGeom prst="rect">
                                          <a:avLst/>
                                        </a:prstGeom>
                                        <a:solidFill>
                                          <a:schemeClr val="bg1"/>
                                        </a:solidFill>
                                        <a:ln>
                                          <a:solidFill>
                                            <a:schemeClr val="tx1"/>
                                          </a:solidFill>
                                        </a:ln>
                                      </p:spPr>
                                      <p:style>
                                        <a:lnRef idx="2">
                                          <a:schemeClr val="accent1">
                                            <a:shade val="50000"/>
                                          </a:schemeClr>
                                        </a:lnRef>
                                        <a:fillRef idx="1">
                                          <a:schemeClr val="accent1"/>
                                        </a:fillRef>
                                        <a:effectRef idx="0">
                                          <a:schemeClr val="accent1"/>
                                        </a:effectRef>
                                        <a:fontRef idx="minor">
                                          <a:schemeClr val="lt1"/>
                                        </a:fontRef>
                                      </p:style>
                                      <p:txBody>
                                        <a:bodyPr rtlCol="0" anchor="ctr"/>
                                        <a:lstStyle/>
                                        <a:p>
                                          <a:pPr algn="ctr"/>
                                          <a:r>
                                            <a:rPr lang="en-US" sz="800" b="1" dirty="0">
                                              <a:solidFill>
                                                <a:schemeClr val="tx1">
                                                  <a:lumMod val="95000"/>
                                                  <a:lumOff val="5000"/>
                                                </a:schemeClr>
                                              </a:solidFill>
                                            </a:rPr>
                                            <a:t>Joseph Jackson, PhD</a:t>
                                          </a:r>
                                        </a:p>
                                        <a:p>
                                          <a:pPr algn="ctr"/>
                                          <a:r>
                                            <a:rPr lang="en-US" sz="800" b="1" dirty="0">
                                              <a:solidFill>
                                                <a:schemeClr val="tx1">
                                                  <a:lumMod val="95000"/>
                                                  <a:lumOff val="5000"/>
                                                </a:schemeClr>
                                              </a:solidFill>
                                            </a:rPr>
                                            <a:t>Associate Professor</a:t>
                                          </a:r>
                                        </a:p>
                                        <a:p>
                                          <a:pPr algn="ctr"/>
                                          <a:r>
                                            <a:rPr lang="en-US" sz="800" b="1" dirty="0">
                                              <a:solidFill>
                                                <a:schemeClr val="tx1">
                                                  <a:lumMod val="95000"/>
                                                  <a:lumOff val="5000"/>
                                                </a:schemeClr>
                                              </a:solidFill>
                                            </a:rPr>
                                            <a:t>PDMIL &amp; ACTP</a:t>
                                          </a:r>
                                        </a:p>
                                      </p:txBody>
                                    </p:sp>
                                    <p:sp>
                                      <p:nvSpPr>
                                        <p:cNvPr id="168" name="Rectangle 167">
                                          <a:extLst>
                                            <a:ext uri="{FF2B5EF4-FFF2-40B4-BE49-F238E27FC236}">
                                              <a16:creationId xmlns:a16="http://schemas.microsoft.com/office/drawing/2014/main" id="{F6CE99CD-ED8C-D2AD-600E-A7271D0D5AB2}"/>
                                            </a:ext>
                                          </a:extLst>
                                        </p:cNvPr>
                                        <p:cNvSpPr/>
                                        <p:nvPr/>
                                      </p:nvSpPr>
                                      <p:spPr>
                                        <a:xfrm>
                                          <a:off x="-8361571" y="4795130"/>
                                          <a:ext cx="1737674" cy="693075"/>
                                        </a:xfrm>
                                        <a:prstGeom prst="rect">
                                          <a:avLst/>
                                        </a:prstGeom>
                                        <a:solidFill>
                                          <a:schemeClr val="bg1"/>
                                        </a:solidFill>
                                        <a:ln>
                                          <a:solidFill>
                                            <a:schemeClr val="tx1"/>
                                          </a:solidFill>
                                        </a:ln>
                                      </p:spPr>
                                      <p:style>
                                        <a:lnRef idx="2">
                                          <a:schemeClr val="accent1">
                                            <a:shade val="50000"/>
                                          </a:schemeClr>
                                        </a:lnRef>
                                        <a:fillRef idx="1">
                                          <a:schemeClr val="accent1"/>
                                        </a:fillRef>
                                        <a:effectRef idx="0">
                                          <a:schemeClr val="accent1"/>
                                        </a:effectRef>
                                        <a:fontRef idx="minor">
                                          <a:schemeClr val="lt1"/>
                                        </a:fontRef>
                                      </p:style>
                                      <p:txBody>
                                        <a:bodyPr rtlCol="0" anchor="ctr"/>
                                        <a:lstStyle/>
                                        <a:p>
                                          <a:pPr algn="ctr"/>
                                          <a:r>
                                            <a:rPr lang="en-US" sz="800" b="1" dirty="0">
                                              <a:solidFill>
                                                <a:schemeClr val="tx1">
                                                  <a:lumMod val="95000"/>
                                                  <a:lumOff val="5000"/>
                                                </a:schemeClr>
                                              </a:solidFill>
                                            </a:rPr>
                                            <a:t>Murthy Akula, PhD</a:t>
                                          </a:r>
                                        </a:p>
                                        <a:p>
                                          <a:pPr algn="ctr"/>
                                          <a:r>
                                            <a:rPr lang="en-US" sz="800" b="1" dirty="0">
                                              <a:solidFill>
                                                <a:schemeClr val="tx1">
                                                  <a:lumMod val="95000"/>
                                                  <a:lumOff val="5000"/>
                                                </a:schemeClr>
                                              </a:solidFill>
                                            </a:rPr>
                                            <a:t>Associate Professor</a:t>
                                          </a:r>
                                        </a:p>
                                        <a:p>
                                          <a:pPr algn="ctr"/>
                                          <a:r>
                                            <a:rPr lang="en-US" sz="800" b="1" dirty="0">
                                              <a:solidFill>
                                                <a:schemeClr val="tx1">
                                                  <a:lumMod val="95000"/>
                                                  <a:lumOff val="5000"/>
                                                </a:schemeClr>
                                              </a:solidFill>
                                            </a:rPr>
                                            <a:t>Department of Radiology (MITRP)</a:t>
                                          </a:r>
                                        </a:p>
                                      </p:txBody>
                                    </p:sp>
                                    <p:sp>
                                      <p:nvSpPr>
                                        <p:cNvPr id="17" name="Rectangle 16">
                                          <a:extLst>
                                            <a:ext uri="{FF2B5EF4-FFF2-40B4-BE49-F238E27FC236}">
                                              <a16:creationId xmlns:a16="http://schemas.microsoft.com/office/drawing/2014/main" id="{6B8E8A8D-0ECB-41E0-A33E-967F2D1FEFF9}"/>
                                            </a:ext>
                                          </a:extLst>
                                        </p:cNvPr>
                                        <p:cNvSpPr/>
                                        <p:nvPr/>
                                      </p:nvSpPr>
                                      <p:spPr>
                                        <a:xfrm>
                                          <a:off x="-6326194" y="4947814"/>
                                          <a:ext cx="1901299" cy="768216"/>
                                        </a:xfrm>
                                        <a:prstGeom prst="rect">
                                          <a:avLst/>
                                        </a:prstGeom>
                                        <a:noFill/>
                                        <a:ln>
                                          <a:solidFill>
                                            <a:schemeClr val="tx1"/>
                                          </a:solidFill>
                                        </a:ln>
                                      </p:spPr>
                                      <p:style>
                                        <a:lnRef idx="2">
                                          <a:schemeClr val="accent1">
                                            <a:shade val="50000"/>
                                          </a:schemeClr>
                                        </a:lnRef>
                                        <a:fillRef idx="1">
                                          <a:schemeClr val="accent1"/>
                                        </a:fillRef>
                                        <a:effectRef idx="0">
                                          <a:schemeClr val="accent1"/>
                                        </a:effectRef>
                                        <a:fontRef idx="minor">
                                          <a:schemeClr val="lt1"/>
                                        </a:fontRef>
                                      </p:style>
                                      <p:txBody>
                                        <a:bodyPr rtlCol="0" anchor="ctr"/>
                                        <a:lstStyle/>
                                        <a:p>
                                          <a:pPr algn="ctr"/>
                                          <a:r>
                                            <a:rPr lang="en-US" sz="800" b="1" dirty="0">
                                              <a:solidFill>
                                                <a:schemeClr val="tx1">
                                                  <a:lumMod val="95000"/>
                                                  <a:lumOff val="5000"/>
                                                </a:schemeClr>
                                              </a:solidFill>
                                            </a:rPr>
                                            <a:t>Deidra Mountain, PhD</a:t>
                                          </a:r>
                                        </a:p>
                                        <a:p>
                                          <a:pPr algn="ctr"/>
                                          <a:r>
                                            <a:rPr lang="en-US" sz="800" b="1" dirty="0">
                                              <a:solidFill>
                                                <a:schemeClr val="tx1">
                                                  <a:lumMod val="95000"/>
                                                  <a:lumOff val="5000"/>
                                                </a:schemeClr>
                                              </a:solidFill>
                                            </a:rPr>
                                            <a:t>Associate Professor</a:t>
                                          </a:r>
                                        </a:p>
                                        <a:p>
                                          <a:pPr algn="ctr"/>
                                          <a:r>
                                            <a:rPr lang="en-US" sz="800" b="1" dirty="0">
                                              <a:solidFill>
                                                <a:schemeClr val="tx1">
                                                  <a:lumMod val="95000"/>
                                                  <a:lumOff val="5000"/>
                                                </a:schemeClr>
                                              </a:solidFill>
                                            </a:rPr>
                                            <a:t>Director, VRL</a:t>
                                          </a:r>
                                        </a:p>
                                        <a:p>
                                          <a:pPr algn="ctr"/>
                                          <a:r>
                                            <a:rPr lang="en-US" sz="800" b="1" dirty="0">
                                              <a:solidFill>
                                                <a:schemeClr val="tx1">
                                                  <a:lumMod val="95000"/>
                                                  <a:lumOff val="5000"/>
                                                </a:schemeClr>
                                              </a:solidFill>
                                            </a:rPr>
                                            <a:t>Director, GSM Undergraduate Research</a:t>
                                          </a:r>
                                        </a:p>
                                      </p:txBody>
                                    </p:sp>
                                    <p:sp>
                                      <p:nvSpPr>
                                        <p:cNvPr id="115" name="Rectangle 114">
                                          <a:extLst>
                                            <a:ext uri="{FF2B5EF4-FFF2-40B4-BE49-F238E27FC236}">
                                              <a16:creationId xmlns:a16="http://schemas.microsoft.com/office/drawing/2014/main" id="{E624B8B7-ACDA-A877-E5D6-8B1F80C19355}"/>
                                            </a:ext>
                                          </a:extLst>
                                        </p:cNvPr>
                                        <p:cNvSpPr/>
                                        <p:nvPr/>
                                      </p:nvSpPr>
                                      <p:spPr>
                                        <a:xfrm>
                                          <a:off x="-6325114" y="5837920"/>
                                          <a:ext cx="1902869" cy="366251"/>
                                        </a:xfrm>
                                        <a:prstGeom prst="rect">
                                          <a:avLst/>
                                        </a:prstGeom>
                                        <a:solidFill>
                                          <a:schemeClr val="bg1"/>
                                        </a:solidFill>
                                        <a:ln>
                                          <a:solidFill>
                                            <a:schemeClr val="tx1"/>
                                          </a:solidFill>
                                        </a:ln>
                                      </p:spPr>
                                      <p:style>
                                        <a:lnRef idx="2">
                                          <a:schemeClr val="accent1">
                                            <a:shade val="50000"/>
                                          </a:schemeClr>
                                        </a:lnRef>
                                        <a:fillRef idx="1">
                                          <a:schemeClr val="accent1"/>
                                        </a:fillRef>
                                        <a:effectRef idx="0">
                                          <a:schemeClr val="accent1"/>
                                        </a:effectRef>
                                        <a:fontRef idx="minor">
                                          <a:schemeClr val="lt1"/>
                                        </a:fontRef>
                                      </p:style>
                                      <p:txBody>
                                        <a:bodyPr rtlCol="0" anchor="ctr"/>
                                        <a:lstStyle/>
                                        <a:p>
                                          <a:pPr algn="ctr"/>
                                          <a:r>
                                            <a:rPr lang="en-US" sz="800" b="1" dirty="0">
                                              <a:solidFill>
                                                <a:schemeClr val="tx1">
                                                  <a:lumMod val="95000"/>
                                                  <a:lumOff val="5000"/>
                                                </a:schemeClr>
                                              </a:solidFill>
                                            </a:rPr>
                                            <a:t>Stacy Kirkpatrick</a:t>
                                          </a:r>
                                        </a:p>
                                        <a:p>
                                          <a:pPr algn="ctr"/>
                                          <a:r>
                                            <a:rPr lang="en-US" sz="800" b="1" dirty="0">
                                              <a:solidFill>
                                                <a:schemeClr val="tx1">
                                                  <a:lumMod val="95000"/>
                                                  <a:lumOff val="5000"/>
                                                </a:schemeClr>
                                              </a:solidFill>
                                            </a:rPr>
                                            <a:t>VRL Lab Manager</a:t>
                                          </a:r>
                                        </a:p>
                                      </p:txBody>
                                    </p:sp>
                                    <p:sp>
                                      <p:nvSpPr>
                                        <p:cNvPr id="112" name="Rectangle 111">
                                          <a:extLst>
                                            <a:ext uri="{FF2B5EF4-FFF2-40B4-BE49-F238E27FC236}">
                                              <a16:creationId xmlns:a16="http://schemas.microsoft.com/office/drawing/2014/main" id="{68908DAF-1D9E-B98D-47C2-141765E91F15}"/>
                                            </a:ext>
                                          </a:extLst>
                                        </p:cNvPr>
                                        <p:cNvSpPr/>
                                        <p:nvPr/>
                                      </p:nvSpPr>
                                      <p:spPr>
                                        <a:xfrm>
                                          <a:off x="-6304309" y="4340596"/>
                                          <a:ext cx="1881379" cy="474648"/>
                                        </a:xfrm>
                                        <a:prstGeom prst="rect">
                                          <a:avLst/>
                                        </a:prstGeom>
                                        <a:noFill/>
                                        <a:ln>
                                          <a:solidFill>
                                            <a:schemeClr val="tx1"/>
                                          </a:solidFill>
                                        </a:ln>
                                      </p:spPr>
                                      <p:style>
                                        <a:lnRef idx="2">
                                          <a:schemeClr val="accent1">
                                            <a:shade val="50000"/>
                                          </a:schemeClr>
                                        </a:lnRef>
                                        <a:fillRef idx="1">
                                          <a:schemeClr val="accent1"/>
                                        </a:fillRef>
                                        <a:effectRef idx="0">
                                          <a:schemeClr val="accent1"/>
                                        </a:effectRef>
                                        <a:fontRef idx="minor">
                                          <a:schemeClr val="lt1"/>
                                        </a:fontRef>
                                      </p:style>
                                      <p:txBody>
                                        <a:bodyPr rtlCol="0" anchor="ctr"/>
                                        <a:lstStyle/>
                                        <a:p>
                                          <a:pPr algn="ctr"/>
                                          <a:r>
                                            <a:rPr lang="en-US" sz="800" b="1" dirty="0">
                                              <a:solidFill>
                                                <a:schemeClr val="tx1">
                                                  <a:lumMod val="95000"/>
                                                  <a:lumOff val="5000"/>
                                                </a:schemeClr>
                                              </a:solidFill>
                                            </a:rPr>
                                            <a:t>Director, Michael Karlstad, PhD</a:t>
                                          </a:r>
                                        </a:p>
                                        <a:p>
                                          <a:pPr algn="ctr"/>
                                          <a:r>
                                            <a:rPr lang="en-US" sz="800" b="1" dirty="0">
                                              <a:solidFill>
                                                <a:schemeClr val="tx1">
                                                  <a:lumMod val="95000"/>
                                                  <a:lumOff val="5000"/>
                                                </a:schemeClr>
                                              </a:solidFill>
                                            </a:rPr>
                                            <a:t>Professor</a:t>
                                          </a:r>
                                        </a:p>
                                        <a:p>
                                          <a:pPr algn="ctr"/>
                                          <a:r>
                                            <a:rPr lang="en-US" sz="800" b="1" dirty="0">
                                              <a:solidFill>
                                                <a:schemeClr val="tx1">
                                                  <a:lumMod val="95000"/>
                                                  <a:lumOff val="5000"/>
                                                </a:schemeClr>
                                              </a:solidFill>
                                            </a:rPr>
                                            <a:t>Division of Surgery</a:t>
                                          </a:r>
                                        </a:p>
                                      </p:txBody>
                                    </p:sp>
                                  </p:grpSp>
                                  <p:sp>
                                    <p:nvSpPr>
                                      <p:cNvPr id="233" name="Rectangle 232">
                                        <a:extLst>
                                          <a:ext uri="{FF2B5EF4-FFF2-40B4-BE49-F238E27FC236}">
                                            <a16:creationId xmlns:a16="http://schemas.microsoft.com/office/drawing/2014/main" id="{664EAF8C-AC2F-2934-C018-521D38439822}"/>
                                          </a:ext>
                                        </a:extLst>
                                      </p:cNvPr>
                                      <p:cNvSpPr/>
                                      <p:nvPr/>
                                    </p:nvSpPr>
                                    <p:spPr>
                                      <a:xfrm>
                                        <a:off x="5921940" y="7345380"/>
                                        <a:ext cx="1567472" cy="434396"/>
                                      </a:xfrm>
                                      <a:prstGeom prst="rect">
                                        <a:avLst/>
                                      </a:prstGeom>
                                      <a:solidFill>
                                        <a:schemeClr val="bg1"/>
                                      </a:solidFill>
                                      <a:ln>
                                        <a:solidFill>
                                          <a:schemeClr val="tx1"/>
                                        </a:solidFill>
                                      </a:ln>
                                    </p:spPr>
                                    <p:style>
                                      <a:lnRef idx="2">
                                        <a:schemeClr val="accent1">
                                          <a:shade val="50000"/>
                                        </a:schemeClr>
                                      </a:lnRef>
                                      <a:fillRef idx="1">
                                        <a:schemeClr val="accent1"/>
                                      </a:fillRef>
                                      <a:effectRef idx="0">
                                        <a:schemeClr val="accent1"/>
                                      </a:effectRef>
                                      <a:fontRef idx="minor">
                                        <a:schemeClr val="lt1"/>
                                      </a:fontRef>
                                    </p:style>
                                    <p:txBody>
                                      <a:bodyPr rtlCol="0" anchor="ctr"/>
                                      <a:lstStyle/>
                                      <a:p>
                                        <a:pPr algn="ctr"/>
                                        <a:r>
                                          <a:rPr lang="en-US" sz="800" b="1" dirty="0">
                                            <a:solidFill>
                                              <a:schemeClr val="tx1">
                                                <a:lumMod val="95000"/>
                                                <a:lumOff val="5000"/>
                                              </a:schemeClr>
                                            </a:solidFill>
                                          </a:rPr>
                                          <a:t>Alan Stuckey</a:t>
                                        </a:r>
                                      </a:p>
                                      <a:p>
                                        <a:pPr algn="ctr"/>
                                        <a:r>
                                          <a:rPr lang="en-US" sz="800" b="1" dirty="0">
                                            <a:solidFill>
                                              <a:schemeClr val="tx1">
                                                <a:lumMod val="95000"/>
                                                <a:lumOff val="5000"/>
                                              </a:schemeClr>
                                            </a:solidFill>
                                          </a:rPr>
                                          <a:t>Research Leader, PDMIL &amp; ACTP</a:t>
                                        </a:r>
                                      </a:p>
                                    </p:txBody>
                                  </p:sp>
                                  <p:sp>
                                    <p:nvSpPr>
                                      <p:cNvPr id="238" name="Right Bracket 237">
                                        <a:extLst>
                                          <a:ext uri="{FF2B5EF4-FFF2-40B4-BE49-F238E27FC236}">
                                            <a16:creationId xmlns:a16="http://schemas.microsoft.com/office/drawing/2014/main" id="{3F0BB381-E7C2-BE2D-21C5-C7785F1FA2E2}"/>
                                          </a:ext>
                                        </a:extLst>
                                      </p:cNvPr>
                                      <p:cNvSpPr/>
                                      <p:nvPr/>
                                    </p:nvSpPr>
                                    <p:spPr>
                                      <a:xfrm rot="16200000">
                                        <a:off x="7545546" y="3103987"/>
                                        <a:ext cx="178517" cy="3399745"/>
                                      </a:xfrm>
                                      <a:prstGeom prst="rightBracket">
                                        <a:avLst/>
                                      </a:prstGeom>
                                      <a:ln>
                                        <a:solidFill>
                                          <a:schemeClr val="tx1"/>
                                        </a:solidFill>
                                      </a:ln>
                                    </p:spPr>
                                    <p:style>
                                      <a:lnRef idx="1">
                                        <a:schemeClr val="accent1"/>
                                      </a:lnRef>
                                      <a:fillRef idx="0">
                                        <a:schemeClr val="accent1"/>
                                      </a:fillRef>
                                      <a:effectRef idx="0">
                                        <a:schemeClr val="accent1"/>
                                      </a:effectRef>
                                      <a:fontRef idx="minor">
                                        <a:schemeClr val="tx1"/>
                                      </a:fontRef>
                                    </p:style>
                                    <p:txBody>
                                      <a:bodyPr rtlCol="0" anchor="ctr"/>
                                      <a:lstStyle/>
                                      <a:p>
                                        <a:pPr algn="ctr"/>
                                        <a:endParaRPr lang="en-US" sz="800" b="1" dirty="0">
                                          <a:solidFill>
                                            <a:schemeClr val="tx1">
                                              <a:lumMod val="95000"/>
                                              <a:lumOff val="5000"/>
                                            </a:schemeClr>
                                          </a:solidFill>
                                        </a:endParaRPr>
                                      </a:p>
                                    </p:txBody>
                                  </p:sp>
                                </p:grpSp>
                                <p:sp>
                                  <p:nvSpPr>
                                    <p:cNvPr id="250" name="Rectangle 249">
                                      <a:extLst>
                                        <a:ext uri="{FF2B5EF4-FFF2-40B4-BE49-F238E27FC236}">
                                          <a16:creationId xmlns:a16="http://schemas.microsoft.com/office/drawing/2014/main" id="{E866ABE7-18D1-9AB9-0E68-148B9941D266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-4021168" y="3904532"/>
                                      <a:ext cx="1871400" cy="382014"/>
                                    </a:xfrm>
                                    <a:prstGeom prst="rect">
                                      <a:avLst/>
                                    </a:prstGeom>
                                    <a:solidFill>
                                      <a:schemeClr val="bg1"/>
                                    </a:solidFill>
                                    <a:ln>
                                      <a:solidFill>
                                        <a:schemeClr val="tx1"/>
                                      </a:solidFill>
                                    </a:ln>
                                  </p:spPr>
                                  <p:style>
                                    <a:lnRef idx="2">
                                      <a:schemeClr val="accent1">
                                        <a:shade val="50000"/>
                                      </a:schemeClr>
                                    </a:lnRef>
                                    <a:fillRef idx="1">
                                      <a:schemeClr val="accent1"/>
                                    </a:fillRef>
                                    <a:effectRef idx="0">
                                      <a:schemeClr val="accent1"/>
                                    </a:effectRef>
                                    <a:fontRef idx="minor">
                                      <a:schemeClr val="lt1"/>
                                    </a:fontRef>
                                  </p:style>
                                  <p:txBody>
                                    <a:bodyPr rtlCol="0" anchor="ctr"/>
                                    <a:lstStyle/>
                                    <a:p>
                                      <a:pPr algn="ctr"/>
                                      <a:r>
                                        <a:rPr lang="en-US" sz="800" b="1" dirty="0">
                                          <a:solidFill>
                                            <a:schemeClr val="tx1">
                                              <a:lumMod val="95000"/>
                                              <a:lumOff val="5000"/>
                                            </a:schemeClr>
                                          </a:solidFill>
                                        </a:rPr>
                                        <a:t>Regenerative Medicine Research Laboratory</a:t>
                                      </a:r>
                                    </a:p>
                                  </p:txBody>
                                </p:sp>
                                <p:cxnSp>
                                  <p:nvCxnSpPr>
                                    <p:cNvPr id="271" name="Straight Arrow Connector 270">
                                      <a:extLst>
                                        <a:ext uri="{FF2B5EF4-FFF2-40B4-BE49-F238E27FC236}">
                                          <a16:creationId xmlns:a16="http://schemas.microsoft.com/office/drawing/2014/main" id="{E22BCD5B-23AD-7CF4-BA0A-A5E1B1828D63}"/>
                                        </a:ext>
                                      </a:extLst>
                                    </p:cNvPr>
                                    <p:cNvCxnSpPr>
                                      <a:cxnSpLocks/>
                                      <a:endCxn id="125" idx="1"/>
                                    </p:cNvCxnSpPr>
                                    <p:nvPr/>
                                  </p:nvCxnSpPr>
                                  <p:spPr>
                                    <a:xfrm>
                                      <a:off x="-4341800" y="5582527"/>
                                      <a:ext cx="296509" cy="0"/>
                                    </a:xfrm>
                                    <a:prstGeom prst="straightConnector1">
                                      <a:avLst/>
                                    </a:prstGeom>
                                    <a:noFill/>
                                    <a:ln>
                                      <a:solidFill>
                                        <a:schemeClr val="tx1"/>
                                      </a:solidFill>
                                      <a:headEnd type="none" w="med" len="med"/>
                                      <a:tailEnd type="none" w="med" len="med"/>
                                    </a:ln>
                                  </p:spPr>
                                  <p:style>
                                    <a:lnRef idx="1">
                                      <a:schemeClr val="accent1"/>
                                    </a:lnRef>
                                    <a:fillRef idx="0">
                                      <a:schemeClr val="accent1"/>
                                    </a:fillRef>
                                    <a:effectRef idx="0">
                                      <a:schemeClr val="accent1"/>
                                    </a:effectRef>
                                    <a:fontRef idx="minor">
                                      <a:schemeClr val="tx1"/>
                                    </a:fontRef>
                                  </p:style>
                                </p:cxnSp>
                                <p:sp>
                                  <p:nvSpPr>
                                    <p:cNvPr id="251" name="Rectangle 250">
                                      <a:extLst>
                                        <a:ext uri="{FF2B5EF4-FFF2-40B4-BE49-F238E27FC236}">
                                          <a16:creationId xmlns:a16="http://schemas.microsoft.com/office/drawing/2014/main" id="{29685EDA-0179-F3D7-0BBE-70D6A9040001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-6238464" y="4099167"/>
                                      <a:ext cx="1881379" cy="450200"/>
                                    </a:xfrm>
                                    <a:prstGeom prst="rect">
                                      <a:avLst/>
                                    </a:prstGeom>
                                    <a:solidFill>
                                      <a:schemeClr val="bg1"/>
                                    </a:solidFill>
                                    <a:ln>
                                      <a:solidFill>
                                        <a:schemeClr val="tx1"/>
                                      </a:solidFill>
                                    </a:ln>
                                  </p:spPr>
                                  <p:style>
                                    <a:lnRef idx="2">
                                      <a:schemeClr val="accent1">
                                        <a:shade val="50000"/>
                                      </a:schemeClr>
                                    </a:lnRef>
                                    <a:fillRef idx="1">
                                      <a:schemeClr val="accent1"/>
                                    </a:fillRef>
                                    <a:effectRef idx="0">
                                      <a:schemeClr val="accent1"/>
                                    </a:effectRef>
                                    <a:fontRef idx="minor">
                                      <a:schemeClr val="lt1"/>
                                    </a:fontRef>
                                  </p:style>
                                  <p:txBody>
                                    <a:bodyPr rtlCol="0" anchor="ctr"/>
                                    <a:lstStyle/>
                                    <a:p>
                                      <a:pPr algn="ctr"/>
                                      <a:r>
                                        <a:rPr lang="en-US" sz="800" b="1" dirty="0">
                                          <a:solidFill>
                                            <a:schemeClr val="tx1">
                                              <a:lumMod val="95000"/>
                                              <a:lumOff val="5000"/>
                                            </a:schemeClr>
                                          </a:solidFill>
                                        </a:rPr>
                                        <a:t>Tom Masi, PhD</a:t>
                                      </a:r>
                                    </a:p>
                                    <a:p>
                                      <a:pPr algn="ctr"/>
                                      <a:r>
                                        <a:rPr lang="en-US" sz="800" b="1" dirty="0">
                                          <a:solidFill>
                                            <a:schemeClr val="tx1">
                                              <a:lumMod val="95000"/>
                                              <a:lumOff val="5000"/>
                                            </a:schemeClr>
                                          </a:solidFill>
                                        </a:rPr>
                                        <a:t>Assistant Professor</a:t>
                                      </a:r>
                                    </a:p>
                                    <a:p>
                                      <a:pPr algn="ctr"/>
                                      <a:r>
                                        <a:rPr lang="en-US" sz="800" b="1" dirty="0">
                                          <a:solidFill>
                                            <a:schemeClr val="tx1">
                                              <a:lumMod val="95000"/>
                                              <a:lumOff val="5000"/>
                                            </a:schemeClr>
                                          </a:solidFill>
                                        </a:rPr>
                                        <a:t>Division of Surgical Research</a:t>
                                      </a:r>
                                    </a:p>
                                  </p:txBody>
                                </p:sp>
                                <p:cxnSp>
                                  <p:nvCxnSpPr>
                                    <p:cNvPr id="300" name="Straight Arrow Connector 299">
                                      <a:extLst>
                                        <a:ext uri="{FF2B5EF4-FFF2-40B4-BE49-F238E27FC236}">
                                          <a16:creationId xmlns:a16="http://schemas.microsoft.com/office/drawing/2014/main" id="{71EB29D4-08FA-741C-06AB-5ED77A1AF360}"/>
                                        </a:ext>
                                      </a:extLst>
                                    </p:cNvPr>
                                    <p:cNvCxnSpPr>
                                      <a:cxnSpLocks/>
                                    </p:cNvCxnSpPr>
                                    <p:nvPr/>
                                  </p:nvCxnSpPr>
                                  <p:spPr>
                                    <a:xfrm>
                                      <a:off x="-4341800" y="3778358"/>
                                      <a:ext cx="328798" cy="112325"/>
                                    </a:xfrm>
                                    <a:prstGeom prst="straightConnector1">
                                      <a:avLst/>
                                    </a:prstGeom>
                                    <a:noFill/>
                                    <a:ln>
                                      <a:solidFill>
                                        <a:schemeClr val="tx1"/>
                                      </a:solidFill>
                                      <a:headEnd type="none" w="med" len="med"/>
                                      <a:tailEnd type="none" w="med" len="med"/>
                                    </a:ln>
                                  </p:spPr>
                                  <p:style>
                                    <a:lnRef idx="1">
                                      <a:schemeClr val="accent1"/>
                                    </a:lnRef>
                                    <a:fillRef idx="0">
                                      <a:schemeClr val="accent1"/>
                                    </a:fillRef>
                                    <a:effectRef idx="0">
                                      <a:schemeClr val="accent1"/>
                                    </a:effectRef>
                                    <a:fontRef idx="minor">
                                      <a:schemeClr val="tx1"/>
                                    </a:fontRef>
                                  </p:style>
                                </p:cxnSp>
                                <p:cxnSp>
                                  <p:nvCxnSpPr>
                                    <p:cNvPr id="301" name="Straight Arrow Connector 300">
                                      <a:extLst>
                                        <a:ext uri="{FF2B5EF4-FFF2-40B4-BE49-F238E27FC236}">
                                          <a16:creationId xmlns:a16="http://schemas.microsoft.com/office/drawing/2014/main" id="{E5703B06-53FC-43F8-80BB-A280274F5BC7}"/>
                                        </a:ext>
                                      </a:extLst>
                                    </p:cNvPr>
                                    <p:cNvCxnSpPr>
                                      <a:cxnSpLocks/>
                                      <a:stCxn id="17" idx="2"/>
                                      <a:endCxn id="115" idx="0"/>
                                    </p:cNvCxnSpPr>
                                    <p:nvPr/>
                                  </p:nvCxnSpPr>
                                  <p:spPr>
                                    <a:xfrm>
                                      <a:off x="-5309699" y="6080640"/>
                                      <a:ext cx="1865" cy="121889"/>
                                    </a:xfrm>
                                    <a:prstGeom prst="straightConnector1">
                                      <a:avLst/>
                                    </a:prstGeom>
                                    <a:noFill/>
                                    <a:ln>
                                      <a:solidFill>
                                        <a:schemeClr val="tx1"/>
                                      </a:solidFill>
                                      <a:headEnd type="none" w="med" len="med"/>
                                      <a:tailEnd type="none" w="med" len="med"/>
                                    </a:ln>
                                  </p:spPr>
                                  <p:style>
                                    <a:lnRef idx="1">
                                      <a:schemeClr val="accent1"/>
                                    </a:lnRef>
                                    <a:fillRef idx="0">
                                      <a:schemeClr val="accent1"/>
                                    </a:fillRef>
                                    <a:effectRef idx="0">
                                      <a:schemeClr val="accent1"/>
                                    </a:effectRef>
                                    <a:fontRef idx="minor">
                                      <a:schemeClr val="tx1"/>
                                    </a:fontRef>
                                  </p:style>
                                </p:cxnSp>
                                <p:cxnSp>
                                  <p:nvCxnSpPr>
                                    <p:cNvPr id="327" name="Straight Arrow Connector 326">
                                      <a:extLst>
                                        <a:ext uri="{FF2B5EF4-FFF2-40B4-BE49-F238E27FC236}">
                                          <a16:creationId xmlns:a16="http://schemas.microsoft.com/office/drawing/2014/main" id="{E4F293A5-092B-18BA-5C8D-423ADB978342}"/>
                                        </a:ext>
                                      </a:extLst>
                                    </p:cNvPr>
                                    <p:cNvCxnSpPr>
                                      <a:cxnSpLocks/>
                                    </p:cNvCxnSpPr>
                                    <p:nvPr/>
                                  </p:nvCxnSpPr>
                                  <p:spPr>
                                    <a:xfrm flipV="1">
                                      <a:off x="-4353588" y="4291754"/>
                                      <a:ext cx="329843" cy="88292"/>
                                    </a:xfrm>
                                    <a:prstGeom prst="straightConnector1">
                                      <a:avLst/>
                                    </a:prstGeom>
                                    <a:noFill/>
                                    <a:ln>
                                      <a:solidFill>
                                        <a:schemeClr val="tx1"/>
                                      </a:solidFill>
                                      <a:headEnd type="none" w="med" len="med"/>
                                      <a:tailEnd type="none" w="med" len="med"/>
                                    </a:ln>
                                  </p:spPr>
                                  <p:style>
                                    <a:lnRef idx="1">
                                      <a:schemeClr val="accent1"/>
                                    </a:lnRef>
                                    <a:fillRef idx="0">
                                      <a:schemeClr val="accent1"/>
                                    </a:fillRef>
                                    <a:effectRef idx="0">
                                      <a:schemeClr val="accent1"/>
                                    </a:effectRef>
                                    <a:fontRef idx="minor">
                                      <a:schemeClr val="tx1"/>
                                    </a:fontRef>
                                  </p:style>
                                </p:cxnSp>
                                <p:cxnSp>
                                  <p:nvCxnSpPr>
                                    <p:cNvPr id="330" name="Straight Connector 329">
                                      <a:extLst>
                                        <a:ext uri="{FF2B5EF4-FFF2-40B4-BE49-F238E27FC236}">
                                          <a16:creationId xmlns:a16="http://schemas.microsoft.com/office/drawing/2014/main" id="{A824FF34-003A-54EC-69E6-8FC18F0374F0}"/>
                                        </a:ext>
                                      </a:extLst>
                                    </p:cNvPr>
                                    <p:cNvCxnSpPr>
                                      <a:cxnSpLocks/>
                                      <a:stCxn id="333" idx="0"/>
                                      <a:endCxn id="331" idx="2"/>
                                    </p:cNvCxnSpPr>
                                    <p:nvPr/>
                                  </p:nvCxnSpPr>
                                  <p:spPr>
                                    <a:xfrm flipV="1">
                                      <a:off x="-139948" y="4155066"/>
                                      <a:ext cx="0" cy="136688"/>
                                    </a:xfrm>
                                    <a:prstGeom prst="line">
                                      <a:avLst/>
                                    </a:prstGeom>
                                    <a:ln>
                                      <a:solidFill>
                                        <a:schemeClr val="tx1"/>
                                      </a:solidFill>
                                    </a:ln>
                                  </p:spPr>
                                  <p:style>
                                    <a:lnRef idx="1">
                                      <a:schemeClr val="accent1"/>
                                    </a:lnRef>
                                    <a:fillRef idx="0">
                                      <a:schemeClr val="accent1"/>
                                    </a:fillRef>
                                    <a:effectRef idx="0">
                                      <a:schemeClr val="accent1"/>
                                    </a:effectRef>
                                    <a:fontRef idx="minor">
                                      <a:schemeClr val="tx1"/>
                                    </a:fontRef>
                                  </p:style>
                                </p:cxnSp>
                                <p:sp>
                                  <p:nvSpPr>
                                    <p:cNvPr id="331" name="Rectangle 330">
                                      <a:extLst>
                                        <a:ext uri="{FF2B5EF4-FFF2-40B4-BE49-F238E27FC236}">
                                          <a16:creationId xmlns:a16="http://schemas.microsoft.com/office/drawing/2014/main" id="{D84ECDBB-4A30-CD11-4DBE-517D9340D871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-1029034" y="3417000"/>
                                      <a:ext cx="1778172" cy="738067"/>
                                    </a:xfrm>
                                    <a:prstGeom prst="rect">
                                      <a:avLst/>
                                    </a:prstGeom>
                                    <a:noFill/>
                                    <a:ln>
                                      <a:solidFill>
                                        <a:schemeClr val="tx1"/>
                                      </a:solidFill>
                                    </a:ln>
                                  </p:spPr>
                                  <p:style>
                                    <a:lnRef idx="2">
                                      <a:schemeClr val="accent1">
                                        <a:shade val="50000"/>
                                      </a:schemeClr>
                                    </a:lnRef>
                                    <a:fillRef idx="1">
                                      <a:schemeClr val="accent1"/>
                                    </a:fillRef>
                                    <a:effectRef idx="0">
                                      <a:schemeClr val="accent1"/>
                                    </a:effectRef>
                                    <a:fontRef idx="minor">
                                      <a:schemeClr val="lt1"/>
                                    </a:fontRef>
                                  </p:style>
                                  <p:txBody>
                                    <a:bodyPr rtlCol="0" anchor="ctr"/>
                                    <a:lstStyle/>
                                    <a:p>
                                      <a:pPr algn="ctr"/>
                                      <a:r>
                                        <a:rPr lang="en-US" sz="800" b="1" dirty="0">
                                          <a:solidFill>
                                            <a:schemeClr val="tx1">
                                              <a:lumMod val="95000"/>
                                              <a:lumOff val="5000"/>
                                            </a:schemeClr>
                                          </a:solidFill>
                                        </a:rPr>
                                        <a:t>Jennifer Engle, PhD</a:t>
                                      </a:r>
                                    </a:p>
                                    <a:p>
                                      <a:pPr algn="ctr"/>
                                      <a:r>
                                        <a:rPr lang="en-US" sz="800" b="1" dirty="0">
                                          <a:solidFill>
                                            <a:schemeClr val="tx1">
                                              <a:lumMod val="95000"/>
                                              <a:lumOff val="5000"/>
                                            </a:schemeClr>
                                          </a:solidFill>
                                        </a:rPr>
                                        <a:t>Director, IRB</a:t>
                                      </a:r>
                                    </a:p>
                                  </p:txBody>
                                </p:sp>
                                <p:sp>
                                  <p:nvSpPr>
                                    <p:cNvPr id="333" name="Rectangle 332">
                                      <a:extLst>
                                        <a:ext uri="{FF2B5EF4-FFF2-40B4-BE49-F238E27FC236}">
                                          <a16:creationId xmlns:a16="http://schemas.microsoft.com/office/drawing/2014/main" id="{05A1CBA9-B976-F4EF-34E5-FBF34DFE2D81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>
                                      <a:off x="-1029034" y="4291754"/>
                                      <a:ext cx="1778172" cy="633594"/>
                                    </a:xfrm>
                                    <a:prstGeom prst="rect">
                                      <a:avLst/>
                                    </a:prstGeom>
                                    <a:solidFill>
                                      <a:schemeClr val="bg1"/>
                                    </a:solidFill>
                                    <a:ln>
                                      <a:solidFill>
                                        <a:schemeClr val="tx1"/>
                                      </a:solidFill>
                                    </a:ln>
                                  </p:spPr>
                                  <p:style>
                                    <a:lnRef idx="2">
                                      <a:schemeClr val="accent1">
                                        <a:shade val="50000"/>
                                      </a:schemeClr>
                                    </a:lnRef>
                                    <a:fillRef idx="1">
                                      <a:schemeClr val="accent1"/>
                                    </a:fillRef>
                                    <a:effectRef idx="0">
                                      <a:schemeClr val="accent1"/>
                                    </a:effectRef>
                                    <a:fontRef idx="minor">
                                      <a:schemeClr val="lt1"/>
                                    </a:fontRef>
                                  </p:style>
                                  <p:txBody>
                                    <a:bodyPr rtlCol="0" anchor="ctr"/>
                                    <a:lstStyle/>
                                    <a:p>
                                      <a:pPr algn="ctr"/>
                                      <a:r>
                                        <a:rPr lang="en-US" sz="800" b="1" dirty="0">
                                          <a:solidFill>
                                            <a:schemeClr val="tx1">
                                              <a:lumMod val="95000"/>
                                              <a:lumOff val="5000"/>
                                            </a:schemeClr>
                                          </a:solidFill>
                                        </a:rPr>
                                        <a:t>Cynthia Langley, RN</a:t>
                                      </a:r>
                                    </a:p>
                                    <a:p>
                                      <a:pPr algn="ctr"/>
                                      <a:r>
                                        <a:rPr lang="en-US" sz="800" b="1" dirty="0">
                                          <a:solidFill>
                                            <a:schemeClr val="tx1">
                                              <a:lumMod val="95000"/>
                                              <a:lumOff val="5000"/>
                                            </a:schemeClr>
                                          </a:solidFill>
                                        </a:rPr>
                                        <a:t>Regulatory Specialist</a:t>
                                      </a:r>
                                    </a:p>
                                    <a:p>
                                      <a:pPr algn="ctr"/>
                                      <a:r>
                                        <a:rPr lang="en-US" sz="800" b="1" dirty="0">
                                          <a:solidFill>
                                            <a:schemeClr val="tx1">
                                              <a:lumMod val="95000"/>
                                              <a:lumOff val="5000"/>
                                            </a:schemeClr>
                                          </a:solidFill>
                                        </a:rPr>
                                        <a:t>IRB</a:t>
                                      </a:r>
                                    </a:p>
                                  </p:txBody>
                                </p:sp>
                              </p:grpSp>
                              <p:cxnSp>
                                <p:nvCxnSpPr>
                                  <p:cNvPr id="344" name="Straight Connector 343">
                                    <a:extLst>
                                      <a:ext uri="{FF2B5EF4-FFF2-40B4-BE49-F238E27FC236}">
                                        <a16:creationId xmlns:a16="http://schemas.microsoft.com/office/drawing/2014/main" id="{61748716-BC8C-00E3-420F-EB79AA1B0E38}"/>
                                      </a:ext>
                                    </a:extLst>
                                  </p:cNvPr>
                                  <p:cNvCxnSpPr>
                                    <a:cxnSpLocks/>
                                  </p:cNvCxnSpPr>
                                  <p:nvPr/>
                                </p:nvCxnSpPr>
                                <p:spPr>
                                  <a:xfrm flipV="1">
                                    <a:off x="12879040" y="1841974"/>
                                    <a:ext cx="0" cy="1900849"/>
                                  </a:xfrm>
                                  <a:prstGeom prst="line">
                                    <a:avLst/>
                                  </a:prstGeom>
                                  <a:ln>
                                    <a:solidFill>
                                      <a:schemeClr val="tx1"/>
                                    </a:solidFill>
                                  </a:ln>
                                </p:spPr>
                                <p:style>
                                  <a:lnRef idx="1">
                                    <a:schemeClr val="accent1"/>
                                  </a:lnRef>
                                  <a:fillRef idx="0">
                                    <a:schemeClr val="accent1"/>
                                  </a:fillRef>
                                  <a:effectRef idx="0">
                                    <a:schemeClr val="accent1"/>
                                  </a:effectRef>
                                  <a:fontRef idx="minor">
                                    <a:schemeClr val="tx1"/>
                                  </a:fontRef>
                                </p:style>
                              </p:cxnSp>
                              <p:sp>
                                <p:nvSpPr>
                                  <p:cNvPr id="343" name="Rounded Rectangle 3">
                                    <a:extLst>
                                      <a:ext uri="{FF2B5EF4-FFF2-40B4-BE49-F238E27FC236}">
                                        <a16:creationId xmlns:a16="http://schemas.microsoft.com/office/drawing/2014/main" id="{717AB0A6-083E-F8A4-D1C0-918913D0B888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11963183" y="2525881"/>
                                    <a:ext cx="2088859" cy="574719"/>
                                  </a:xfrm>
                                  <a:prstGeom prst="rect">
                                    <a:avLst/>
                                  </a:prstGeom>
                                  <a:solidFill>
                                    <a:schemeClr val="bg1"/>
                                  </a:solidFill>
                                  <a:ln>
                                    <a:solidFill>
                                      <a:schemeClr val="tx1"/>
                                    </a:solidFill>
                                    <a:headEnd type="none" w="med" len="med"/>
                                    <a:tailEnd type="none" w="med" len="med"/>
                                  </a:ln>
                                </p:spPr>
                                <p:style>
                                  <a:lnRef idx="2">
                                    <a:schemeClr val="accent1">
                                      <a:shade val="50000"/>
                                    </a:schemeClr>
                                  </a:lnRef>
                                  <a:fillRef idx="1">
                                    <a:schemeClr val="accent1"/>
                                  </a:fillRef>
                                  <a:effectRef idx="0">
                                    <a:schemeClr val="accent1"/>
                                  </a:effectRef>
                                  <a:fontRef idx="minor">
                                    <a:schemeClr val="lt1"/>
                                  </a:fontRef>
                                </p:style>
                                <p:txBody>
                                  <a:bodyPr lIns="0" tIns="91440" rIns="0" bIns="91440" rtlCol="0" anchor="ctr"/>
                                  <a:lstStyle/>
                                  <a:p>
                                    <a:pPr algn="ctr"/>
                                    <a:r>
                                      <a:rPr lang="en-US" sz="800" b="1" dirty="0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</a:rPr>
                                      <a:t>Patrick O. McConville, MD</a:t>
                                    </a:r>
                                  </a:p>
                                  <a:p>
                                    <a:pPr algn="ctr"/>
                                    <a:r>
                                      <a:rPr lang="en-US" sz="800" b="1" dirty="0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</a:rPr>
                                      <a:t>Associate Professor and Interim Chair</a:t>
                                    </a:r>
                                  </a:p>
                                  <a:p>
                                    <a:pPr algn="ctr"/>
                                    <a:r>
                                      <a:rPr lang="en-US" sz="800" b="1" dirty="0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</a:rPr>
                                      <a:t>Residency Program Director</a:t>
                                    </a:r>
                                  </a:p>
                                  <a:p>
                                    <a:pPr algn="ctr"/>
                                    <a:r>
                                      <a:rPr lang="en-US" sz="800" b="1" dirty="0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</a:rPr>
                                      <a:t>Division of Obstetric Anesthesiology</a:t>
                                    </a:r>
                                  </a:p>
                                </p:txBody>
                              </p:sp>
                              <p:sp>
                                <p:nvSpPr>
                                  <p:cNvPr id="345" name="Rectangle 344">
                                    <a:extLst>
                                      <a:ext uri="{FF2B5EF4-FFF2-40B4-BE49-F238E27FC236}">
                                        <a16:creationId xmlns:a16="http://schemas.microsoft.com/office/drawing/2014/main" id="{8009A5CC-49D9-2017-47B0-680865E0D829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11983329" y="3296949"/>
                                    <a:ext cx="2088859" cy="442741"/>
                                  </a:xfrm>
                                  <a:prstGeom prst="rect">
                                    <a:avLst/>
                                  </a:prstGeom>
                                  <a:solidFill>
                                    <a:schemeClr val="bg1"/>
                                  </a:solidFill>
                                  <a:ln>
                                    <a:solidFill>
                                      <a:schemeClr val="tx1"/>
                                    </a:solidFill>
                                  </a:ln>
                                </p:spPr>
                                <p:style>
                                  <a:lnRef idx="2">
                                    <a:schemeClr val="accent1">
                                      <a:shade val="50000"/>
                                    </a:schemeClr>
                                  </a:lnRef>
                                  <a:fillRef idx="1">
                                    <a:schemeClr val="accent1"/>
                                  </a:fillRef>
                                  <a:effectRef idx="0">
                                    <a:schemeClr val="accent1"/>
                                  </a:effectRef>
                                  <a:fontRef idx="minor">
                                    <a:schemeClr val="lt1"/>
                                  </a:fontRef>
                                </p:style>
                                <p:txBody>
                                  <a:bodyPr rtlCol="0" anchor="ctr"/>
                                  <a:lstStyle/>
                                  <a:p>
                                    <a:pPr algn="ctr"/>
                                    <a:r>
                                      <a:rPr lang="en-US" sz="800" b="1" dirty="0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</a:rPr>
                                      <a:t>Paul D. Allen, MD, PhD</a:t>
                                    </a:r>
                                  </a:p>
                                  <a:p>
                                    <a:pPr algn="ctr"/>
                                    <a:r>
                                      <a:rPr lang="en-US" sz="800" b="1" dirty="0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</a:rPr>
                                      <a:t>Professor</a:t>
                                    </a:r>
                                  </a:p>
                                  <a:p>
                                    <a:pPr algn="ctr"/>
                                    <a:r>
                                      <a:rPr lang="en-US" sz="800" b="1" dirty="0">
                                        <a:solidFill>
                                          <a:schemeClr val="tx1">
                                            <a:lumMod val="95000"/>
                                            <a:lumOff val="5000"/>
                                          </a:schemeClr>
                                        </a:solidFill>
                                      </a:rPr>
                                      <a:t>Director, Anesthesia Research</a:t>
                                    </a:r>
                                  </a:p>
                                </p:txBody>
                              </p:sp>
                              <p:cxnSp>
                                <p:nvCxnSpPr>
                                  <p:cNvPr id="363" name="Straight Connector 362">
                                    <a:extLst>
                                      <a:ext uri="{FF2B5EF4-FFF2-40B4-BE49-F238E27FC236}">
                                        <a16:creationId xmlns:a16="http://schemas.microsoft.com/office/drawing/2014/main" id="{62E048F4-8056-A9D5-1E5F-49DE0912422C}"/>
                                      </a:ext>
                                    </a:extLst>
                                  </p:cNvPr>
                                  <p:cNvCxnSpPr>
                                    <a:cxnSpLocks/>
                                  </p:cNvCxnSpPr>
                                  <p:nvPr/>
                                </p:nvCxnSpPr>
                                <p:spPr>
                                  <a:xfrm>
                                    <a:off x="6940585" y="3836317"/>
                                    <a:ext cx="2254" cy="1227994"/>
                                  </a:xfrm>
                                  <a:prstGeom prst="line">
                                    <a:avLst/>
                                  </a:prstGeom>
                                  <a:ln>
                                    <a:solidFill>
                                      <a:schemeClr val="tx1"/>
                                    </a:solidFill>
                                  </a:ln>
                                </p:spPr>
                                <p:style>
                                  <a:lnRef idx="1">
                                    <a:schemeClr val="accent1"/>
                                  </a:lnRef>
                                  <a:fillRef idx="0">
                                    <a:schemeClr val="accent1"/>
                                  </a:fillRef>
                                  <a:effectRef idx="0">
                                    <a:schemeClr val="accent1"/>
                                  </a:effectRef>
                                  <a:fontRef idx="minor">
                                    <a:schemeClr val="tx1"/>
                                  </a:fontRef>
                                </p:style>
                              </p:cxnSp>
                            </p:grpSp>
                            <p:sp>
                              <p:nvSpPr>
                                <p:cNvPr id="381" name="Rectangle 380">
                                  <a:extLst>
                                    <a:ext uri="{FF2B5EF4-FFF2-40B4-BE49-F238E27FC236}">
                                      <a16:creationId xmlns:a16="http://schemas.microsoft.com/office/drawing/2014/main" id="{D2A560D9-B5F7-9FAB-D3CA-EF6F4CBDA6E2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-6233819" y="3542971"/>
                                  <a:ext cx="1876943" cy="423625"/>
                                </a:xfrm>
                                <a:prstGeom prst="rect">
                                  <a:avLst/>
                                </a:prstGeom>
                                <a:noFill/>
                                <a:ln>
                                  <a:solidFill>
                                    <a:schemeClr val="tx1"/>
                                  </a:solidFill>
                                </a:ln>
                              </p:spPr>
                              <p:style>
                                <a:lnRef idx="2">
                                  <a:schemeClr val="accent1">
                                    <a:shade val="50000"/>
                                  </a:schemeClr>
                                </a:lnRef>
                                <a:fillRef idx="1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lt1"/>
                                </a:fontRef>
                              </p:style>
                              <p:txBody>
                                <a:bodyPr rtlCol="0" anchor="ctr"/>
                                <a:lstStyle/>
                                <a:p>
                                  <a:pPr algn="ctr"/>
                                  <a:r>
                                    <a:rPr lang="en-US" sz="800" b="1" dirty="0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</a:rPr>
                                    <a:t>Stacy Stephenson, MD</a:t>
                                  </a:r>
                                </a:p>
                                <a:p>
                                  <a:pPr algn="ctr"/>
                                  <a:r>
                                    <a:rPr lang="en-US" sz="800" b="1" dirty="0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</a:rPr>
                                    <a:t>Assistant Professor</a:t>
                                  </a:r>
                                </a:p>
                                <a:p>
                                  <a:pPr algn="ctr"/>
                                  <a:r>
                                    <a:rPr lang="en-US" sz="800" b="1" dirty="0">
                                      <a:solidFill>
                                        <a:schemeClr val="tx1">
                                          <a:lumMod val="95000"/>
                                          <a:lumOff val="5000"/>
                                        </a:schemeClr>
                                      </a:solidFill>
                                    </a:rPr>
                                    <a:t>Division of Surgical Research</a:t>
                                  </a:r>
                                </a:p>
                              </p:txBody>
                            </p:sp>
                            <p:cxnSp>
                              <p:nvCxnSpPr>
                                <p:cNvPr id="387" name="Straight Arrow Connector 386">
                                  <a:extLst>
                                    <a:ext uri="{FF2B5EF4-FFF2-40B4-BE49-F238E27FC236}">
                                      <a16:creationId xmlns:a16="http://schemas.microsoft.com/office/drawing/2014/main" id="{D338BA32-1970-A1EA-CB04-381A3C639302}"/>
                                    </a:ext>
                                  </a:extLst>
                                </p:cNvPr>
                                <p:cNvCxnSpPr>
                                  <a:cxnSpLocks/>
                                </p:cNvCxnSpPr>
                                <p:nvPr/>
                              </p:nvCxnSpPr>
                              <p:spPr>
                                <a:xfrm flipV="1">
                                  <a:off x="-4358248" y="4971673"/>
                                  <a:ext cx="313017" cy="0"/>
                                </a:xfrm>
                                <a:prstGeom prst="straightConnector1">
                                  <a:avLst/>
                                </a:prstGeom>
                                <a:noFill/>
                                <a:ln>
                                  <a:solidFill>
                                    <a:schemeClr val="tx1"/>
                                  </a:solidFill>
                                  <a:headEnd type="none" w="med" len="med"/>
                                  <a:tailEnd type="none" w="med" len="med"/>
                                </a:ln>
                              </p:spPr>
                              <p:style>
                                <a:lnRef idx="1">
                                  <a:schemeClr val="accent1"/>
                                </a:lnRef>
                                <a:fillRef idx="0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tx1"/>
                                </a:fontRef>
                              </p:style>
                            </p:cxnSp>
                            <p:cxnSp>
                              <p:nvCxnSpPr>
                                <p:cNvPr id="412" name="Connector: Elbow 411">
                                  <a:extLst>
                                    <a:ext uri="{FF2B5EF4-FFF2-40B4-BE49-F238E27FC236}">
                                      <a16:creationId xmlns:a16="http://schemas.microsoft.com/office/drawing/2014/main" id="{FB6ED34C-B70D-77AC-E52E-3EE1828B1C49}"/>
                                    </a:ext>
                                  </a:extLst>
                                </p:cNvPr>
                                <p:cNvCxnSpPr>
                                  <a:cxnSpLocks/>
                                  <a:endCxn id="31" idx="0"/>
                                </p:cNvCxnSpPr>
                                <p:nvPr/>
                              </p:nvCxnSpPr>
                              <p:spPr>
                                <a:xfrm>
                                  <a:off x="5063960" y="2724970"/>
                                  <a:ext cx="1022374" cy="932499"/>
                                </a:xfrm>
                                <a:prstGeom prst="bentConnector2">
                                  <a:avLst/>
                                </a:prstGeom>
                                <a:ln>
                                  <a:solidFill>
                                    <a:schemeClr val="tx1"/>
                                  </a:solidFill>
                                </a:ln>
                              </p:spPr>
                              <p:style>
                                <a:lnRef idx="1">
                                  <a:schemeClr val="accent1"/>
                                </a:lnRef>
                                <a:fillRef idx="0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tx1"/>
                                </a:fontRef>
                              </p:style>
                            </p:cxnSp>
                          </p:grpSp>
                          <p:cxnSp>
                            <p:nvCxnSpPr>
                              <p:cNvPr id="460" name="Connector: Elbow 459">
                                <a:extLst>
                                  <a:ext uri="{FF2B5EF4-FFF2-40B4-BE49-F238E27FC236}">
                                    <a16:creationId xmlns:a16="http://schemas.microsoft.com/office/drawing/2014/main" id="{2EDC8234-A26D-1FB7-4DE5-0CA4846BAFF0}"/>
                                  </a:ext>
                                </a:extLst>
                              </p:cNvPr>
                              <p:cNvCxnSpPr>
                                <a:cxnSpLocks/>
                                <a:stCxn id="63" idx="3"/>
                              </p:cNvCxnSpPr>
                              <p:nvPr/>
                            </p:nvCxnSpPr>
                            <p:spPr>
                              <a:xfrm>
                                <a:off x="212075" y="1394769"/>
                                <a:ext cx="4277404" cy="2391431"/>
                              </a:xfrm>
                              <a:prstGeom prst="bentConnector3">
                                <a:avLst>
                                  <a:gd name="adj1" fmla="val 17824"/>
                                </a:avLst>
                              </a:prstGeom>
                              <a:ln w="9525" cap="flat" cmpd="sng" algn="ctr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prstDash val="dash"/>
                                <a:round/>
                                <a:headEnd type="none" w="med" len="med"/>
                                <a:tailEnd type="none" w="med" len="med"/>
                              </a:ln>
                            </p:spPr>
                            <p:style>
                              <a:lnRef idx="0">
                                <a:scrgbClr r="0" g="0" b="0"/>
                              </a:lnRef>
                              <a:fillRef idx="0">
                                <a:scrgbClr r="0" g="0" b="0"/>
                              </a:fillRef>
                              <a:effectRef idx="0">
                                <a:scrgbClr r="0" g="0" b="0"/>
                              </a:effectRef>
                              <a:fontRef idx="minor">
                                <a:schemeClr val="tx1"/>
                              </a:fontRef>
                            </p:style>
                          </p:cxnSp>
                          <p:cxnSp>
                            <p:nvCxnSpPr>
                              <p:cNvPr id="470" name="Connector: Elbow 469">
                                <a:extLst>
                                  <a:ext uri="{FF2B5EF4-FFF2-40B4-BE49-F238E27FC236}">
                                    <a16:creationId xmlns:a16="http://schemas.microsoft.com/office/drawing/2014/main" id="{83494EC7-5A58-3876-591C-857E4FAFF8E6}"/>
                                  </a:ext>
                                </a:extLst>
                              </p:cNvPr>
                              <p:cNvCxnSpPr>
                                <a:cxnSpLocks/>
                              </p:cNvCxnSpPr>
                              <p:nvPr/>
                            </p:nvCxnSpPr>
                            <p:spPr>
                              <a:xfrm rot="16200000" flipV="1">
                                <a:off x="12788104" y="4651110"/>
                                <a:ext cx="5066680" cy="4"/>
                              </a:xfrm>
                              <a:prstGeom prst="bentConnector3">
                                <a:avLst>
                                  <a:gd name="adj1" fmla="val 50000"/>
                                </a:avLst>
                              </a:prstGeom>
                              <a:ln w="9525" cap="flat" cmpd="sng" algn="ctr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prstDash val="dash"/>
                                <a:round/>
                                <a:headEnd type="none" w="med" len="med"/>
                                <a:tailEnd type="none" w="med" len="med"/>
                              </a:ln>
                            </p:spPr>
                            <p:style>
                              <a:lnRef idx="0">
                                <a:scrgbClr r="0" g="0" b="0"/>
                              </a:lnRef>
                              <a:fillRef idx="0">
                                <a:scrgbClr r="0" g="0" b="0"/>
                              </a:fillRef>
                              <a:effectRef idx="0">
                                <a:scrgbClr r="0" g="0" b="0"/>
                              </a:effectRef>
                              <a:fontRef idx="minor">
                                <a:schemeClr val="tx1"/>
                              </a:fontRef>
                            </p:style>
                          </p:cxnSp>
                          <p:cxnSp>
                            <p:nvCxnSpPr>
                              <p:cNvPr id="479" name="Straight Connector 478">
                                <a:extLst>
                                  <a:ext uri="{FF2B5EF4-FFF2-40B4-BE49-F238E27FC236}">
                                    <a16:creationId xmlns:a16="http://schemas.microsoft.com/office/drawing/2014/main" id="{2FBC036C-0541-C4A8-AD9D-4538276468F8}"/>
                                  </a:ext>
                                </a:extLst>
                              </p:cNvPr>
                              <p:cNvCxnSpPr>
                                <a:cxnSpLocks/>
                              </p:cNvCxnSpPr>
                              <p:nvPr/>
                            </p:nvCxnSpPr>
                            <p:spPr>
                              <a:xfrm>
                                <a:off x="7821203" y="4544038"/>
                                <a:ext cx="309978" cy="0"/>
                              </a:xfrm>
                              <a:prstGeom prst="line">
                                <a:avLst/>
                              </a:prstGeom>
                              <a:ln w="9525" cap="flat" cmpd="sng" algn="ctr">
                                <a:solidFill>
                                  <a:schemeClr val="tx1"/>
                                </a:solidFill>
                                <a:prstDash val="dash"/>
                                <a:round/>
                                <a:headEnd type="none" w="med" len="med"/>
                                <a:tailEnd type="none" w="med" len="med"/>
                              </a:ln>
                            </p:spPr>
                            <p:style>
                              <a:lnRef idx="0">
                                <a:scrgbClr r="0" g="0" b="0"/>
                              </a:lnRef>
                              <a:fillRef idx="0">
                                <a:scrgbClr r="0" g="0" b="0"/>
                              </a:fillRef>
                              <a:effectRef idx="0">
                                <a:scrgbClr r="0" g="0" b="0"/>
                              </a:effectRef>
                              <a:fontRef idx="minor">
                                <a:schemeClr val="tx1"/>
                              </a:fontRef>
                            </p:style>
                          </p:cxnSp>
                          <p:cxnSp>
                            <p:nvCxnSpPr>
                              <p:cNvPr id="481" name="Straight Connector 480">
                                <a:extLst>
                                  <a:ext uri="{FF2B5EF4-FFF2-40B4-BE49-F238E27FC236}">
                                    <a16:creationId xmlns:a16="http://schemas.microsoft.com/office/drawing/2014/main" id="{1B4E6D32-14D4-D206-5348-6F17EF2278C9}"/>
                                  </a:ext>
                                </a:extLst>
                              </p:cNvPr>
                              <p:cNvCxnSpPr>
                                <a:cxnSpLocks/>
                              </p:cNvCxnSpPr>
                              <p:nvPr/>
                            </p:nvCxnSpPr>
                            <p:spPr>
                              <a:xfrm>
                                <a:off x="8131181" y="4573974"/>
                                <a:ext cx="0" cy="2610480"/>
                              </a:xfrm>
                              <a:prstGeom prst="line">
                                <a:avLst/>
                              </a:prstGeom>
                              <a:ln w="9525" cap="flat" cmpd="sng" algn="ctr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prstDash val="dash"/>
                                <a:round/>
                                <a:headEnd type="none" w="med" len="med"/>
                                <a:tailEnd type="none" w="med" len="med"/>
                              </a:ln>
                            </p:spPr>
                            <p:style>
                              <a:lnRef idx="0">
                                <a:scrgbClr r="0" g="0" b="0"/>
                              </a:lnRef>
                              <a:fillRef idx="0">
                                <a:scrgbClr r="0" g="0" b="0"/>
                              </a:fillRef>
                              <a:effectRef idx="0">
                                <a:scrgbClr r="0" g="0" b="0"/>
                              </a:effectRef>
                              <a:fontRef idx="minor">
                                <a:schemeClr val="tx1"/>
                              </a:fontRef>
                            </p:style>
                          </p:cxnSp>
                          <p:cxnSp>
                            <p:nvCxnSpPr>
                              <p:cNvPr id="485" name="Straight Connector 484">
                                <a:extLst>
                                  <a:ext uri="{FF2B5EF4-FFF2-40B4-BE49-F238E27FC236}">
                                    <a16:creationId xmlns:a16="http://schemas.microsoft.com/office/drawing/2014/main" id="{739377C8-2503-315A-ACEB-587D496967E7}"/>
                                  </a:ext>
                                </a:extLst>
                              </p:cNvPr>
                              <p:cNvCxnSpPr>
                                <a:cxnSpLocks/>
                              </p:cNvCxnSpPr>
                              <p:nvPr/>
                            </p:nvCxnSpPr>
                            <p:spPr>
                              <a:xfrm>
                                <a:off x="8131181" y="7184455"/>
                                <a:ext cx="7190261" cy="0"/>
                              </a:xfrm>
                              <a:prstGeom prst="line">
                                <a:avLst/>
                              </a:prstGeom>
                              <a:ln w="9525" cap="flat" cmpd="sng" algn="ctr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prstDash val="dash"/>
                                <a:round/>
                                <a:headEnd type="none" w="med" len="med"/>
                                <a:tailEnd type="none" w="med" len="med"/>
                              </a:ln>
                            </p:spPr>
                            <p:style>
                              <a:lnRef idx="0">
                                <a:scrgbClr r="0" g="0" b="0"/>
                              </a:lnRef>
                              <a:fillRef idx="0">
                                <a:scrgbClr r="0" g="0" b="0"/>
                              </a:fillRef>
                              <a:effectRef idx="0">
                                <a:scrgbClr r="0" g="0" b="0"/>
                              </a:effectRef>
                              <a:fontRef idx="minor">
                                <a:schemeClr val="tx1"/>
                              </a:fontRef>
                            </p:style>
                          </p:cxnSp>
                        </p:grpSp>
                        <p:sp>
                          <p:nvSpPr>
                            <p:cNvPr id="12" name="Rectangle 11">
                              <a:extLst>
                                <a:ext uri="{FF2B5EF4-FFF2-40B4-BE49-F238E27FC236}">
                                  <a16:creationId xmlns:a16="http://schemas.microsoft.com/office/drawing/2014/main" id="{CCBD7947-BF05-8E27-C86F-D77708EF2527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7213437" y="6716248"/>
                              <a:ext cx="1570890" cy="408045"/>
                            </a:xfrm>
                            <a:prstGeom prst="rect">
                              <a:avLst/>
                            </a:prstGeom>
                            <a:solidFill>
                              <a:schemeClr val="bg1"/>
                            </a:solidFill>
                            <a:ln>
                              <a:solidFill>
                                <a:schemeClr val="tx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sz="800" b="1" dirty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</a:rPr>
                                <a:t>Trevor Hancock, PhD</a:t>
                              </a:r>
                            </a:p>
                            <a:p>
                              <a:pPr algn="ctr"/>
                              <a:r>
                                <a:rPr lang="en-US" sz="800" b="1" dirty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</a:rPr>
                                <a:t>Assistant Professor</a:t>
                              </a:r>
                            </a:p>
                            <a:p>
                              <a:pPr algn="ctr"/>
                              <a:r>
                                <a:rPr lang="en-US" sz="800" b="1" dirty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</a:rPr>
                                <a:t>PDMIL &amp; ACTP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13" name="Rectangle 12">
                            <a:extLst>
                              <a:ext uri="{FF2B5EF4-FFF2-40B4-BE49-F238E27FC236}">
                                <a16:creationId xmlns:a16="http://schemas.microsoft.com/office/drawing/2014/main" id="{2450E5B1-D135-AF12-4EF7-50C429539B1B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3120207" y="6027860"/>
                            <a:ext cx="1570889" cy="445562"/>
                          </a:xfrm>
                          <a:prstGeom prst="rect">
                            <a:avLst/>
                          </a:prstGeom>
                          <a:noFill/>
                          <a:ln w="12700" cap="flat" cmpd="sng" algn="ctr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 type="none" w="med" len="med"/>
                            <a:tailEnd type="none" w="med" len="med"/>
                          </a:ln>
                          <a:effectLst/>
                        </p:spPr>
                        <p:txBody>
                          <a:bodyPr rtlCol="0" anchor="ctr"/>
                          <a:lstStyle/>
                          <a:p>
                            <a:pPr marL="0" marR="0" lvl="0" indent="0" algn="ctr" defTabSz="91440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lang="en-US" sz="800" b="1" kern="0" dirty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</a:rPr>
                              <a:t>Hana El-</a:t>
                            </a:r>
                            <a:r>
                              <a:rPr lang="en-US" sz="800" b="1" kern="0" dirty="0" err="1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</a:rPr>
                              <a:t>Messidi</a:t>
                            </a:r>
                            <a:endParaRPr lang="en-US" sz="800" b="1" kern="0" dirty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</a:endParaRPr>
                          </a:p>
                          <a:p>
                            <a:pPr marL="0" marR="0" lvl="0" indent="0" algn="ctr" defTabSz="91440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lang="en-US" sz="800" b="1" kern="0" dirty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</a:rPr>
                              <a:t>Research Coordinator </a:t>
                            </a:r>
                          </a:p>
                          <a:p>
                            <a:pPr marL="0" marR="0" lvl="0" indent="0" algn="ctr" defTabSz="91440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kumimoji="0" lang="en-US" sz="800" b="1" i="0" u="none" strike="noStrike" kern="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effectLst/>
                                <a:uLnTx/>
                                <a:uFillTx/>
                                <a:ea typeface="+mn-ea"/>
                                <a:cs typeface="+mn-cs"/>
                              </a:rPr>
                              <a:t>MFM/Neonatology </a:t>
                            </a:r>
                          </a:p>
                        </p:txBody>
                      </p:sp>
                      <p:cxnSp>
                        <p:nvCxnSpPr>
                          <p:cNvPr id="28" name="Straight Connector 27">
                            <a:extLst>
                              <a:ext uri="{FF2B5EF4-FFF2-40B4-BE49-F238E27FC236}">
                                <a16:creationId xmlns:a16="http://schemas.microsoft.com/office/drawing/2014/main" id="{55A177BD-4F91-0C04-0200-14B5ADB7DE2F}"/>
                              </a:ext>
                            </a:extLst>
                          </p:cNvPr>
                          <p:cNvCxnSpPr/>
                          <p:nvPr/>
                        </p:nvCxnSpPr>
                        <p:spPr>
                          <a:xfrm flipV="1">
                            <a:off x="4688827" y="5621400"/>
                            <a:ext cx="239233" cy="4309"/>
                          </a:xfrm>
                          <a:prstGeom prst="line">
                            <a:avLst/>
                          </a:prstGeom>
                          <a:ln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sp>
                        <p:nvSpPr>
                          <p:cNvPr id="22" name="Rectangle 21">
                            <a:extLst>
                              <a:ext uri="{FF2B5EF4-FFF2-40B4-BE49-F238E27FC236}">
                                <a16:creationId xmlns:a16="http://schemas.microsoft.com/office/drawing/2014/main" id="{573C4E0C-F608-BDE6-591D-4BFB33ACE31B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4892486" y="4929382"/>
                            <a:ext cx="1787646" cy="366251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 w="12700" cap="flat" cmpd="sng" algn="ctr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 type="none" w="med" len="med"/>
                            <a:tailEnd type="none" w="med" len="med"/>
                          </a:ln>
                          <a:effectLst/>
                        </p:spPr>
                        <p:txBody>
                          <a:bodyPr rtlCol="0" anchor="ctr"/>
                          <a:lstStyle/>
                          <a:p>
                            <a:pPr marL="0" marR="0" lvl="0" indent="0" algn="ctr" defTabSz="91440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lang="en-US" sz="800" b="1" kern="0" dirty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</a:rPr>
                              <a:t>Keerthana Krishnamurthy, MS</a:t>
                            </a:r>
                          </a:p>
                          <a:p>
                            <a:pPr marL="0" marR="0" lvl="0" indent="0" algn="ctr" defTabSz="91440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lang="en-US" sz="800" b="1" kern="0" dirty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</a:rPr>
                              <a:t>Research Coordinator I</a:t>
                            </a:r>
                            <a:endParaRPr kumimoji="0" lang="en-US" sz="800" b="1" i="0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endParaRPr>
                          </a:p>
                        </p:txBody>
                      </p:sp>
                      <p:sp>
                        <p:nvSpPr>
                          <p:cNvPr id="23" name="Rectangle 22">
                            <a:extLst>
                              <a:ext uri="{FF2B5EF4-FFF2-40B4-BE49-F238E27FC236}">
                                <a16:creationId xmlns:a16="http://schemas.microsoft.com/office/drawing/2014/main" id="{59EF759B-7FE6-DCC0-93CC-5825DA2E94B2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4935978" y="5400724"/>
                            <a:ext cx="1570889" cy="366251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 w="12700" cap="flat" cmpd="sng" algn="ctr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 type="none" w="med" len="med"/>
                            <a:tailEnd type="none" w="med" len="med"/>
                          </a:ln>
                          <a:effectLst/>
                        </p:spPr>
                        <p:txBody>
                          <a:bodyPr rtlCol="0" anchor="ctr"/>
                          <a:lstStyle/>
                          <a:p>
                            <a:pPr marL="0" marR="0" lvl="0" indent="0" algn="ctr" defTabSz="91440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lang="en-US" sz="800" b="1" kern="0" dirty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</a:endParaRPr>
                          </a:p>
                          <a:p>
                            <a:pPr marL="0" marR="0" lvl="0" indent="0" algn="ctr" defTabSz="91440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lang="en-US" sz="800" b="1" kern="0" dirty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</a:rPr>
                              <a:t>Amy Kelley, MS</a:t>
                            </a:r>
                          </a:p>
                          <a:p>
                            <a:pPr marL="0" marR="0" lvl="0" indent="0" algn="ctr" defTabSz="91440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lang="en-US" sz="800" b="1" kern="0" dirty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</a:rPr>
                              <a:t>Grants Administrator</a:t>
                            </a:r>
                          </a:p>
                          <a:p>
                            <a:pPr marL="0" marR="0" lvl="0" indent="0" algn="ctr" defTabSz="91440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lang="en-US" sz="800" b="1" kern="0" dirty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</a:rPr>
                              <a:t> </a:t>
                            </a:r>
                            <a:endParaRPr kumimoji="0" lang="en-US" sz="800" b="1" i="0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endParaRPr>
                          </a:p>
                        </p:txBody>
                      </p:sp>
                      <p:sp>
                        <p:nvSpPr>
                          <p:cNvPr id="19" name="Rectangle 18">
                            <a:extLst>
                              <a:ext uri="{FF2B5EF4-FFF2-40B4-BE49-F238E27FC236}">
                                <a16:creationId xmlns:a16="http://schemas.microsoft.com/office/drawing/2014/main" id="{2EDD61BE-A1F1-C2B7-E370-BCDF95FA3BCC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59917" y="5368261"/>
                            <a:ext cx="1570889" cy="506204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 w="12700" cap="flat" cmpd="sng" algn="ctr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 type="none" w="med" len="med"/>
                            <a:tailEnd type="none" w="med" len="med"/>
                          </a:ln>
                          <a:effectLst/>
                        </p:spPr>
                        <p:txBody>
                          <a:bodyPr rtlCol="0" anchor="ctr"/>
                          <a:lstStyle/>
                          <a:p>
                            <a:pPr marL="0" marR="0" lvl="0" indent="0" algn="ctr" defTabSz="91440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lang="en-US" sz="800" b="1" kern="0" dirty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</a:rPr>
                              <a:t>Maddeline Mikes, MPH</a:t>
                            </a:r>
                          </a:p>
                          <a:p>
                            <a:pPr marL="0" marR="0" lvl="0" indent="0" algn="ctr" defTabSz="91440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lang="en-US" sz="800" b="1" kern="0" dirty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</a:rPr>
                              <a:t>Research Coordinator I</a:t>
                            </a:r>
                          </a:p>
                          <a:p>
                            <a:pPr marL="0" marR="0" lvl="0" indent="0" algn="ctr" defTabSz="91440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kumimoji="0" lang="en-US" sz="800" b="1" i="0" u="none" strike="noStrike" kern="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effectLst/>
                                <a:uLnTx/>
                                <a:uFillTx/>
                                <a:ea typeface="+mn-ea"/>
                                <a:cs typeface="+mn-cs"/>
                              </a:rPr>
                              <a:t>Cancer Research/Central </a:t>
                            </a:r>
                          </a:p>
                        </p:txBody>
                      </p:sp>
                      <p:sp>
                        <p:nvSpPr>
                          <p:cNvPr id="20" name="Rectangle 19">
                            <a:extLst>
                              <a:ext uri="{FF2B5EF4-FFF2-40B4-BE49-F238E27FC236}">
                                <a16:creationId xmlns:a16="http://schemas.microsoft.com/office/drawing/2014/main" id="{866E447F-DE36-8250-828D-AA7AA8C751C3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3116681" y="5355581"/>
                            <a:ext cx="1570890" cy="506204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 w="12700" cap="flat" cmpd="sng" algn="ctr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 type="none" w="med" len="med"/>
                            <a:tailEnd type="none" w="med" len="med"/>
                          </a:ln>
                          <a:effectLst/>
                        </p:spPr>
                        <p:txBody>
                          <a:bodyPr rtlCol="0" anchor="ctr"/>
                          <a:lstStyle/>
                          <a:p>
                            <a:pPr marL="0" marR="0" lvl="0" indent="0" algn="ctr" defTabSz="91440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lang="en-US" sz="800" b="1" kern="0" dirty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</a:rPr>
                              <a:t>Savannah Allen, MPH </a:t>
                            </a:r>
                          </a:p>
                          <a:p>
                            <a:pPr marL="0" marR="0" lvl="0" indent="0" algn="ctr" defTabSz="91440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lang="en-US" sz="800" b="1" kern="0" dirty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</a:rPr>
                              <a:t>Research Coordinator I</a:t>
                            </a:r>
                          </a:p>
                          <a:p>
                            <a:pPr marL="0" marR="0" lvl="0" indent="0" algn="ctr" defTabSz="91440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kumimoji="0" lang="en-US" sz="800" b="1" i="0" u="none" strike="noStrike" kern="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effectLst/>
                                <a:uLnTx/>
                                <a:uFillTx/>
                                <a:ea typeface="+mn-ea"/>
                                <a:cs typeface="+mn-cs"/>
                              </a:rPr>
                              <a:t>Cancer Research</a:t>
                            </a:r>
                          </a:p>
                        </p:txBody>
                      </p:sp>
                    </p:grpSp>
                    <p:cxnSp>
                      <p:nvCxnSpPr>
                        <p:cNvPr id="59" name="Connector: Elbow 58">
                          <a:extLst>
                            <a:ext uri="{FF2B5EF4-FFF2-40B4-BE49-F238E27FC236}">
                              <a16:creationId xmlns:a16="http://schemas.microsoft.com/office/drawing/2014/main" id="{28A2907D-73FE-1F13-D0BD-37C684C74859}"/>
                            </a:ext>
                          </a:extLst>
                        </p:cNvPr>
                        <p:cNvCxnSpPr>
                          <a:cxnSpLocks/>
                          <a:stCxn id="13" idx="1"/>
                        </p:cNvCxnSpPr>
                        <p:nvPr/>
                      </p:nvCxnSpPr>
                      <p:spPr>
                        <a:xfrm rot="10800000" flipH="1" flipV="1">
                          <a:off x="2377549" y="5603592"/>
                          <a:ext cx="6280436" cy="1394729"/>
                        </a:xfrm>
                        <a:prstGeom prst="bentConnector3">
                          <a:avLst>
                            <a:gd name="adj1" fmla="val -3582"/>
                          </a:avLst>
                        </a:prstGeom>
                        <a:ln w="9525" cap="flat" cmpd="sng" algn="ctr">
                          <a:solidFill>
                            <a:schemeClr val="accent1">
                              <a:lumMod val="75000"/>
                            </a:schemeClr>
                          </a:solidFill>
                          <a:prstDash val="dash"/>
                          <a:round/>
                          <a:headEnd type="none" w="med" len="med"/>
                          <a:tailEnd type="none" w="med" len="med"/>
                        </a:ln>
                      </p:spPr>
                      <p:style>
                        <a:lnRef idx="0">
                          <a:scrgbClr r="0" g="0" b="0"/>
                        </a:lnRef>
                        <a:fillRef idx="0">
                          <a:scrgbClr r="0" g="0" b="0"/>
                        </a:fillRef>
                        <a:effectRef idx="0">
                          <a:scrgbClr r="0" g="0" b="0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449" name="Straight Connector 448">
                          <a:extLst>
                            <a:ext uri="{FF2B5EF4-FFF2-40B4-BE49-F238E27FC236}">
                              <a16:creationId xmlns:a16="http://schemas.microsoft.com/office/drawing/2014/main" id="{31049F6F-CD18-4013-DD21-DF7B5DD5EA8E}"/>
                            </a:ext>
                          </a:extLst>
                        </p:cNvPr>
                        <p:cNvCxnSpPr>
                          <a:cxnSpLocks/>
                        </p:cNvCxnSpPr>
                        <p:nvPr/>
                      </p:nvCxnSpPr>
                      <p:spPr>
                        <a:xfrm flipV="1">
                          <a:off x="8657985" y="3085039"/>
                          <a:ext cx="1" cy="3913282"/>
                        </a:xfrm>
                        <a:prstGeom prst="line">
                          <a:avLst/>
                        </a:prstGeom>
                        <a:ln w="9525" cap="flat" cmpd="sng" algn="ctr">
                          <a:solidFill>
                            <a:schemeClr val="accent1">
                              <a:lumMod val="75000"/>
                            </a:schemeClr>
                          </a:solidFill>
                          <a:prstDash val="dash"/>
                          <a:round/>
                          <a:headEnd type="none" w="med" len="med"/>
                          <a:tailEnd type="none" w="med" len="med"/>
                        </a:ln>
                      </p:spPr>
                      <p:style>
                        <a:lnRef idx="0">
                          <a:scrgbClr r="0" g="0" b="0"/>
                        </a:lnRef>
                        <a:fillRef idx="0">
                          <a:scrgbClr r="0" g="0" b="0"/>
                        </a:fillRef>
                        <a:effectRef idx="0">
                          <a:scrgbClr r="0" g="0" b="0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463" name="Straight Arrow Connector 462">
                          <a:extLst>
                            <a:ext uri="{FF2B5EF4-FFF2-40B4-BE49-F238E27FC236}">
                              <a16:creationId xmlns:a16="http://schemas.microsoft.com/office/drawing/2014/main" id="{49E3C72A-ADD2-D2B6-02A9-511A21189E33}"/>
                            </a:ext>
                          </a:extLst>
                        </p:cNvPr>
                        <p:cNvCxnSpPr>
                          <a:cxnSpLocks/>
                        </p:cNvCxnSpPr>
                        <p:nvPr/>
                      </p:nvCxnSpPr>
                      <p:spPr>
                        <a:xfrm flipV="1">
                          <a:off x="3758371" y="2608906"/>
                          <a:ext cx="0" cy="4122165"/>
                        </a:xfrm>
                        <a:prstGeom prst="straightConnector1">
                          <a:avLst/>
                        </a:prstGeom>
                        <a:noFill/>
                        <a:ln>
                          <a:solidFill>
                            <a:schemeClr val="tx1"/>
                          </a:solidFill>
                          <a:headEnd type="none" w="med" len="med"/>
                          <a:tailEnd type="none" w="med" len="med"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sp>
                      <p:nvSpPr>
                        <p:cNvPr id="466" name="Rectangle 465">
                          <a:extLst>
                            <a:ext uri="{FF2B5EF4-FFF2-40B4-BE49-F238E27FC236}">
                              <a16:creationId xmlns:a16="http://schemas.microsoft.com/office/drawing/2014/main" id="{8E6E2A3D-182F-B8E3-3361-07F8FC3CDF3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150510" y="2721440"/>
                          <a:ext cx="1270259" cy="307047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 w="12700" cap="flat" cmpd="sng" algn="ctr">
                          <a:solidFill>
                            <a:schemeClr val="tx1"/>
                          </a:solidFill>
                          <a:prstDash val="solid"/>
                          <a:miter lim="800000"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800" b="1" kern="0" dirty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</a:rPr>
                            <a:t>Office of Research Support (ORS)</a:t>
                          </a:r>
                          <a:endParaRPr kumimoji="0" lang="en-US" sz="800" b="1" i="0" u="none" strike="noStrike" kern="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effectLst/>
                            <a:uLnTx/>
                            <a:uFillTx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sp>
                    <p:nvSpPr>
                      <p:cNvPr id="472" name="Rounded Rectangle 14">
                        <a:extLst>
                          <a:ext uri="{FF2B5EF4-FFF2-40B4-BE49-F238E27FC236}">
                            <a16:creationId xmlns:a16="http://schemas.microsoft.com/office/drawing/2014/main" id="{0B1A9E54-203B-6534-C028-EC45E34A849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298077" y="761806"/>
                        <a:ext cx="2807645" cy="74716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  <a:headEnd type="none" w="med" len="med"/>
                        <a:tailEnd type="none" w="med" len="med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lIns="0" tIns="91440" rIns="0" bIns="0" rtlCol="0" anchor="ctr"/>
                      <a:lstStyle/>
                      <a:p>
                        <a:pPr algn="ctr"/>
                        <a:r>
                          <a:rPr lang="en-US" sz="800" b="1" dirty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rPr>
                          <a:t>Jonathan Wall, PhD</a:t>
                        </a:r>
                      </a:p>
                      <a:p>
                        <a:pPr algn="ctr"/>
                        <a:r>
                          <a:rPr lang="en-US" sz="800" b="1" dirty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rPr>
                          <a:t>Assistant Dean for Research</a:t>
                        </a:r>
                      </a:p>
                      <a:p>
                        <a:pPr algn="ctr"/>
                        <a:r>
                          <a:rPr lang="en-US" sz="800" b="1" dirty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rPr>
                          <a:t>Director, Preclinical and Diagnostic Molecular Imaging Laboratory (PDMIL)  Facility </a:t>
                        </a:r>
                      </a:p>
                      <a:p>
                        <a:pPr algn="ctr"/>
                        <a:r>
                          <a:rPr lang="en-US" sz="800" b="1" dirty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rPr>
                          <a:t>Director, Amyloidosis and Cancer Theranostics Program</a:t>
                        </a:r>
                      </a:p>
                      <a:p>
                        <a:pPr algn="ctr"/>
                        <a:endParaRPr lang="en-US" sz="8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49" name="Rectangle 48">
                      <a:extLst>
                        <a:ext uri="{FF2B5EF4-FFF2-40B4-BE49-F238E27FC236}">
                          <a16:creationId xmlns:a16="http://schemas.microsoft.com/office/drawing/2014/main" id="{926F3E4E-5063-D59B-B9BC-1E3068155F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40505" y="1810478"/>
                      <a:ext cx="1178345" cy="646433"/>
                    </a:xfrm>
                    <a:prstGeom prst="rect">
                      <a:avLst/>
                    </a:prstGeom>
                    <a:noFill/>
                    <a:ln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uLnTx/>
                          <a:uFillTx/>
                          <a:ea typeface="+mn-ea"/>
                          <a:cs typeface="+mn-cs"/>
                        </a:rPr>
                        <a:t>Eric </a:t>
                      </a:r>
                      <a:r>
                        <a:rPr kumimoji="0" lang="en-US" sz="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uLnTx/>
                          <a:uFillTx/>
                          <a:ea typeface="+mn-ea"/>
                          <a:cs typeface="+mn-cs"/>
                        </a:rPr>
                        <a:t>Heidel</a:t>
                      </a:r>
                      <a:r>
                        <a:rPr kumimoji="0" lang="en-US" sz="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uLnTx/>
                          <a:uFillTx/>
                          <a:ea typeface="+mn-ea"/>
                          <a:cs typeface="+mn-cs"/>
                        </a:rPr>
                        <a:t>, PhD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uLnTx/>
                          <a:uFillTx/>
                          <a:ea typeface="+mn-ea"/>
                          <a:cs typeface="+mn-cs"/>
                        </a:rPr>
                        <a:t>Professor and Director, Office of Biostatistics and Research Consultation</a:t>
                      </a:r>
                    </a:p>
                  </p:txBody>
                </p:sp>
                <p:cxnSp>
                  <p:nvCxnSpPr>
                    <p:cNvPr id="51" name="Straight Connector 50">
                      <a:extLst>
                        <a:ext uri="{FF2B5EF4-FFF2-40B4-BE49-F238E27FC236}">
                          <a16:creationId xmlns:a16="http://schemas.microsoft.com/office/drawing/2014/main" id="{D5B02DCF-D69B-A88A-F424-2C617EAA6FF7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890140" y="1365389"/>
                      <a:ext cx="1" cy="452148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4" name="Rectangle 3">
                      <a:extLst>
                        <a:ext uri="{FF2B5EF4-FFF2-40B4-BE49-F238E27FC236}">
                          <a16:creationId xmlns:a16="http://schemas.microsoft.com/office/drawing/2014/main" id="{FF8B7616-E76E-E79A-1294-41B51CB4D72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86302" y="5961922"/>
                      <a:ext cx="1290876" cy="387250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uLnTx/>
                          <a:uFillTx/>
                          <a:ea typeface="+mn-ea"/>
                          <a:cs typeface="+mn-cs"/>
                        </a:rPr>
                        <a:t>Sima Namin, PhD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uLnTx/>
                          <a:uFillTx/>
                          <a:ea typeface="+mn-ea"/>
                          <a:cs typeface="+mn-cs"/>
                        </a:rPr>
                        <a:t>Health Disparities Research Specialist</a:t>
                      </a:r>
                    </a:p>
                  </p:txBody>
                </p:sp>
              </p:grpSp>
              <p:sp>
                <p:nvSpPr>
                  <p:cNvPr id="11" name="Rounded Rectangle 42">
                    <a:extLst>
                      <a:ext uri="{FF2B5EF4-FFF2-40B4-BE49-F238E27FC236}">
                        <a16:creationId xmlns:a16="http://schemas.microsoft.com/office/drawing/2014/main" id="{7E35DF83-42D6-ABCE-5BEE-C66C0EDFEC11}"/>
                      </a:ext>
                    </a:extLst>
                  </p:cNvPr>
                  <p:cNvSpPr/>
                  <p:nvPr/>
                </p:nvSpPr>
                <p:spPr>
                  <a:xfrm>
                    <a:off x="3445229" y="5354622"/>
                    <a:ext cx="1287638" cy="415055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800" b="1" i="0" u="none" strike="noStrike" kern="0" cap="none" spc="0" normalizeH="0" baseline="0" noProof="0" dirty="0">
                        <a:ln>
                          <a:noFill/>
                        </a:ln>
                        <a:effectLst/>
                        <a:uLnTx/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Ryan Wilson, BS</a:t>
                    </a:r>
                  </a:p>
                  <a:p>
                    <a:pPr algn="ctr" defTabSz="914400">
                      <a:defRPr/>
                    </a:pPr>
                    <a:r>
                      <a:rPr lang="en-US" sz="800" b="1" kern="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Research Coordinator Neuro</a:t>
                    </a:r>
                  </a:p>
                </p:txBody>
              </p:sp>
              <p:cxnSp>
                <p:nvCxnSpPr>
                  <p:cNvPr id="448" name="Connector: Elbow 447">
                    <a:extLst>
                      <a:ext uri="{FF2B5EF4-FFF2-40B4-BE49-F238E27FC236}">
                        <a16:creationId xmlns:a16="http://schemas.microsoft.com/office/drawing/2014/main" id="{FF0B185D-B336-E8E0-9FC2-EDFAB21F0812}"/>
                      </a:ext>
                    </a:extLst>
                  </p:cNvPr>
                  <p:cNvCxnSpPr>
                    <a:cxnSpLocks/>
                    <a:stCxn id="5" idx="0"/>
                    <a:endCxn id="3" idx="1"/>
                  </p:cNvCxnSpPr>
                  <p:nvPr/>
                </p:nvCxnSpPr>
                <p:spPr>
                  <a:xfrm rot="5400000" flipH="1" flipV="1">
                    <a:off x="1406944" y="3402291"/>
                    <a:ext cx="310849" cy="814198"/>
                  </a:xfrm>
                  <a:prstGeom prst="bentConnector2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50" name="Rectangle 449">
                    <a:extLst>
                      <a:ext uri="{FF2B5EF4-FFF2-40B4-BE49-F238E27FC236}">
                        <a16:creationId xmlns:a16="http://schemas.microsoft.com/office/drawing/2014/main" id="{133C1A0D-136C-9836-7879-B963ABDEC7D8}"/>
                      </a:ext>
                    </a:extLst>
                  </p:cNvPr>
                  <p:cNvSpPr/>
                  <p:nvPr/>
                </p:nvSpPr>
                <p:spPr>
                  <a:xfrm>
                    <a:off x="1869626" y="3963647"/>
                    <a:ext cx="690934" cy="383832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800" dirty="0">
                        <a:solidFill>
                          <a:schemeClr val="tx1"/>
                        </a:solidFill>
                      </a:rPr>
                      <a:t>Phlebotomy</a:t>
                    </a:r>
                  </a:p>
                  <a:p>
                    <a:pPr algn="ctr"/>
                    <a:r>
                      <a:rPr lang="en-US" sz="800" dirty="0">
                        <a:solidFill>
                          <a:schemeClr val="tx1"/>
                        </a:solidFill>
                      </a:rPr>
                      <a:t>Training</a:t>
                    </a:r>
                  </a:p>
                </p:txBody>
              </p:sp>
              <p:sp>
                <p:nvSpPr>
                  <p:cNvPr id="451" name="Rectangle 450">
                    <a:extLst>
                      <a:ext uri="{FF2B5EF4-FFF2-40B4-BE49-F238E27FC236}">
                        <a16:creationId xmlns:a16="http://schemas.microsoft.com/office/drawing/2014/main" id="{F30BC88A-7C0E-92F7-AA82-614CE99DE6BB}"/>
                      </a:ext>
                    </a:extLst>
                  </p:cNvPr>
                  <p:cNvSpPr/>
                  <p:nvPr/>
                </p:nvSpPr>
                <p:spPr>
                  <a:xfrm>
                    <a:off x="2681711" y="3963044"/>
                    <a:ext cx="554182" cy="383832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800" dirty="0">
                        <a:solidFill>
                          <a:schemeClr val="tx1"/>
                        </a:solidFill>
                      </a:rPr>
                      <a:t>ORS Students</a:t>
                    </a:r>
                  </a:p>
                </p:txBody>
              </p:sp>
              <p:cxnSp>
                <p:nvCxnSpPr>
                  <p:cNvPr id="453" name="Straight Connector 452">
                    <a:extLst>
                      <a:ext uri="{FF2B5EF4-FFF2-40B4-BE49-F238E27FC236}">
                        <a16:creationId xmlns:a16="http://schemas.microsoft.com/office/drawing/2014/main" id="{B5002B94-3B8F-8E63-1DF0-3BB7CEF79EC8}"/>
                      </a:ext>
                    </a:extLst>
                  </p:cNvPr>
                  <p:cNvCxnSpPr>
                    <a:cxnSpLocks/>
                    <a:endCxn id="450" idx="0"/>
                  </p:cNvCxnSpPr>
                  <p:nvPr/>
                </p:nvCxnSpPr>
                <p:spPr>
                  <a:xfrm>
                    <a:off x="2214745" y="3865095"/>
                    <a:ext cx="348" cy="98552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55" name="Straight Connector 454">
                    <a:extLst>
                      <a:ext uri="{FF2B5EF4-FFF2-40B4-BE49-F238E27FC236}">
                        <a16:creationId xmlns:a16="http://schemas.microsoft.com/office/drawing/2014/main" id="{036500F9-B654-1210-0C4E-7281707EDDE8}"/>
                      </a:ext>
                    </a:extLst>
                  </p:cNvPr>
                  <p:cNvCxnSpPr>
                    <a:cxnSpLocks/>
                    <a:endCxn id="451" idx="0"/>
                  </p:cNvCxnSpPr>
                  <p:nvPr/>
                </p:nvCxnSpPr>
                <p:spPr>
                  <a:xfrm>
                    <a:off x="2947502" y="3844856"/>
                    <a:ext cx="0" cy="9144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47" name="Connector: Elbow 46">
                  <a:extLst>
                    <a:ext uri="{FF2B5EF4-FFF2-40B4-BE49-F238E27FC236}">
                      <a16:creationId xmlns:a16="http://schemas.microsoft.com/office/drawing/2014/main" id="{FED95F97-897E-E3E1-7A6D-0E096153E82C}"/>
                    </a:ext>
                  </a:extLst>
                </p:cNvPr>
                <p:cNvCxnSpPr>
                  <a:cxnSpLocks/>
                  <a:stCxn id="331" idx="0"/>
                </p:cNvCxnSpPr>
                <p:nvPr/>
              </p:nvCxnSpPr>
              <p:spPr>
                <a:xfrm rot="5400000" flipH="1" flipV="1">
                  <a:off x="738796" y="666707"/>
                  <a:ext cx="625606" cy="1650248"/>
                </a:xfrm>
                <a:prstGeom prst="bentConnector2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87" name="Rounded Rectangle 42">
                <a:extLst>
                  <a:ext uri="{FF2B5EF4-FFF2-40B4-BE49-F238E27FC236}">
                    <a16:creationId xmlns:a16="http://schemas.microsoft.com/office/drawing/2014/main" id="{77319109-66BD-CEC5-03C0-26CF7CD2BB34}"/>
                  </a:ext>
                </a:extLst>
              </p:cNvPr>
              <p:cNvSpPr/>
              <p:nvPr/>
            </p:nvSpPr>
            <p:spPr>
              <a:xfrm>
                <a:off x="3417570" y="5426706"/>
                <a:ext cx="1298944" cy="466589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bg2">
                    <a:lumMod val="25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800" b="1" kern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Manasa </a:t>
                </a:r>
                <a:r>
                  <a:rPr lang="en-US" sz="800" b="1" kern="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Ganesuni</a:t>
                </a:r>
                <a:r>
                  <a:rPr lang="en-US" sz="800" b="1" kern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, MS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800" b="1" kern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Quality Assurance and Regulatory Specialist</a:t>
                </a:r>
              </a:p>
            </p:txBody>
          </p: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F344BF82-6AD9-551B-EF13-84158856EFBD}"/>
                  </a:ext>
                </a:extLst>
              </p:cNvPr>
              <p:cNvCxnSpPr>
                <a:stCxn id="49" idx="2"/>
                <a:endCxn id="29" idx="0"/>
              </p:cNvCxnSpPr>
              <p:nvPr/>
            </p:nvCxnSpPr>
            <p:spPr>
              <a:xfrm flipH="1">
                <a:off x="1680132" y="1999711"/>
                <a:ext cx="1419" cy="12994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D395F1DB-4561-05A9-734C-40C0F41BAB0C}"/>
                  </a:ext>
                </a:extLst>
              </p:cNvPr>
              <p:cNvSpPr/>
              <p:nvPr/>
            </p:nvSpPr>
            <p:spPr>
              <a:xfrm>
                <a:off x="1089665" y="2129652"/>
                <a:ext cx="1180933" cy="36773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8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GRA</a:t>
                </a:r>
              </a:p>
            </p:txBody>
          </p: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3E819A58-4DAD-CF1D-829B-C9883DEBAC10}"/>
                  </a:ext>
                </a:extLst>
              </p:cNvPr>
              <p:cNvCxnSpPr>
                <a:cxnSpLocks/>
                <a:stCxn id="4" idx="3"/>
              </p:cNvCxnSpPr>
              <p:nvPr/>
            </p:nvCxnSpPr>
            <p:spPr>
              <a:xfrm flipV="1">
                <a:off x="3229051" y="5646664"/>
                <a:ext cx="17875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50C236CC-8BB2-A07D-FB2F-16557A854316}"/>
                  </a:ext>
                </a:extLst>
              </p:cNvPr>
              <p:cNvCxnSpPr>
                <a:cxnSpLocks/>
                <a:stCxn id="19" idx="3"/>
              </p:cNvCxnSpPr>
              <p:nvPr/>
            </p:nvCxnSpPr>
            <p:spPr>
              <a:xfrm>
                <a:off x="1760055" y="4598449"/>
                <a:ext cx="152743" cy="3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1" name="Straight Connector 470">
                <a:extLst>
                  <a:ext uri="{FF2B5EF4-FFF2-40B4-BE49-F238E27FC236}">
                    <a16:creationId xmlns:a16="http://schemas.microsoft.com/office/drawing/2014/main" id="{454B169C-95B3-B9A1-5EC3-8960ACAEEE21}"/>
                  </a:ext>
                </a:extLst>
              </p:cNvPr>
              <p:cNvCxnSpPr>
                <a:endCxn id="8" idx="1"/>
              </p:cNvCxnSpPr>
              <p:nvPr/>
            </p:nvCxnSpPr>
            <p:spPr>
              <a:xfrm>
                <a:off x="3326183" y="3662473"/>
                <a:ext cx="8261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C85AB6F9-097B-878E-D31C-676B1B9A818A}"/>
                  </a:ext>
                </a:extLst>
              </p:cNvPr>
              <p:cNvCxnSpPr>
                <a:cxnSpLocks/>
                <a:stCxn id="13" idx="3"/>
                <a:endCxn id="11" idx="1"/>
              </p:cNvCxnSpPr>
              <p:nvPr/>
            </p:nvCxnSpPr>
            <p:spPr>
              <a:xfrm flipV="1">
                <a:off x="3206571" y="5104950"/>
                <a:ext cx="18288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A6C67727-D567-D361-3EFE-DEEBA653D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45184" y="-1201949"/>
              <a:ext cx="5715000" cy="962025"/>
            </a:xfrm>
            <a:prstGeom prst="rect">
              <a:avLst/>
            </a:prstGeom>
          </p:spPr>
        </p:pic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74B7F64F-6E65-408A-DD49-262C5F0BCB7B}"/>
              </a:ext>
            </a:extLst>
          </p:cNvPr>
          <p:cNvSpPr/>
          <p:nvPr/>
        </p:nvSpPr>
        <p:spPr>
          <a:xfrm>
            <a:off x="1945684" y="6002466"/>
            <a:ext cx="1290876" cy="480876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Delaney Puhalla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 kern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UTHSC COM/UTK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Collaborative Research Coordinator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D5A1EF1-00DF-A080-E85B-B816206A25DD}"/>
              </a:ext>
            </a:extLst>
          </p:cNvPr>
          <p:cNvCxnSpPr>
            <a:cxnSpLocks/>
          </p:cNvCxnSpPr>
          <p:nvPr/>
        </p:nvCxnSpPr>
        <p:spPr>
          <a:xfrm>
            <a:off x="3212606" y="6314239"/>
            <a:ext cx="11357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>
            <a:extLst>
              <a:ext uri="{FF2B5EF4-FFF2-40B4-BE49-F238E27FC236}">
                <a16:creationId xmlns:a16="http://schemas.microsoft.com/office/drawing/2014/main" id="{83CF2003-DBA2-4B4F-C7E1-FE54A6BA6231}"/>
              </a:ext>
            </a:extLst>
          </p:cNvPr>
          <p:cNvSpPr/>
          <p:nvPr/>
        </p:nvSpPr>
        <p:spPr>
          <a:xfrm>
            <a:off x="8388973" y="2669295"/>
            <a:ext cx="1393436" cy="58450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Lina Fontalvo, MBBS</a:t>
            </a:r>
          </a:p>
          <a:p>
            <a:pPr algn="ctr"/>
            <a:r>
              <a:rPr lang="en-US" sz="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Physical Activity Metabolism Lab (PAM) Manager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ACA7A3C-8D5D-A47B-B7D6-17354ACF0DDD}"/>
              </a:ext>
            </a:extLst>
          </p:cNvPr>
          <p:cNvCxnSpPr>
            <a:cxnSpLocks/>
          </p:cNvCxnSpPr>
          <p:nvPr/>
        </p:nvCxnSpPr>
        <p:spPr>
          <a:xfrm flipV="1">
            <a:off x="3326183" y="6250768"/>
            <a:ext cx="17875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42">
            <a:extLst>
              <a:ext uri="{FF2B5EF4-FFF2-40B4-BE49-F238E27FC236}">
                <a16:creationId xmlns:a16="http://schemas.microsoft.com/office/drawing/2014/main" id="{80F29745-CC20-20B6-CA97-93B8CEACEC48}"/>
              </a:ext>
            </a:extLst>
          </p:cNvPr>
          <p:cNvSpPr/>
          <p:nvPr/>
        </p:nvSpPr>
        <p:spPr>
          <a:xfrm>
            <a:off x="3387846" y="6000176"/>
            <a:ext cx="1298944" cy="483166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bg2">
                <a:lumMod val="2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 kern="0" dirty="0">
                <a:latin typeface="Cambria" panose="02040503050406030204" pitchFamily="18" charset="0"/>
                <a:ea typeface="Cambria" panose="02040503050406030204" pitchFamily="18" charset="0"/>
              </a:rPr>
              <a:t>TBD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1" kern="0" dirty="0">
                <a:latin typeface="Cambria" panose="02040503050406030204" pitchFamily="18" charset="0"/>
                <a:ea typeface="Cambria" panose="02040503050406030204" pitchFamily="18" charset="0"/>
              </a:rPr>
              <a:t>Trauma Research Coordinator </a:t>
            </a:r>
          </a:p>
        </p:txBody>
      </p:sp>
    </p:spTree>
    <p:extLst>
      <p:ext uri="{BB962C8B-B14F-4D97-AF65-F5344CB8AC3E}">
        <p14:creationId xmlns:p14="http://schemas.microsoft.com/office/powerpoint/2010/main" val="3930205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76625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25348</TotalTime>
  <Words>572</Words>
  <Application>Microsoft Office PowerPoint</Application>
  <PresentationFormat>Letter Paper (8.5x11 in)</PresentationFormat>
  <Paragraphs>152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Cambria</vt:lpstr>
      <vt:lpstr>Office Theme</vt:lpstr>
      <vt:lpstr>PowerPoint Presentation</vt:lpstr>
      <vt:lpstr>PowerPoint Presentation</vt:lpstr>
    </vt:vector>
  </TitlesOfParts>
  <Company>GSM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Wall, Jonathan S</dc:creator>
  <cp:lastModifiedBy>Ferris, Jennifer</cp:lastModifiedBy>
  <cp:revision>67</cp:revision>
  <cp:lastPrinted>2023-02-27T17:24:14Z</cp:lastPrinted>
  <dcterms:created xsi:type="dcterms:W3CDTF">2020-12-30T15:14:56Z</dcterms:created>
  <dcterms:modified xsi:type="dcterms:W3CDTF">2026-06-25T16:22:39Z</dcterms:modified>
</cp:coreProperties>
</file>